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2"/>
  </p:notesMasterIdLst>
  <p:sldIdLst>
    <p:sldId id="279" r:id="rId2"/>
    <p:sldId id="258" r:id="rId3"/>
    <p:sldId id="27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6" r:id="rId19"/>
    <p:sldId id="274" r:id="rId20"/>
    <p:sldId id="278" r:id="rId2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B225"/>
    <a:srgbClr val="FFFFFF"/>
    <a:srgbClr val="323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r-FR"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4F81BD"/>
          </a:solidFill>
          <a:ln w="25400" cap="flat" cmpd="sng">
            <a:solidFill>
              <a:srgbClr val="385D8A"/>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20912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endParaRPr/>
          </a:p>
        </p:txBody>
      </p:sp>
    </p:spTree>
    <p:extLst>
      <p:ext uri="{BB962C8B-B14F-4D97-AF65-F5344CB8AC3E}">
        <p14:creationId xmlns:p14="http://schemas.microsoft.com/office/powerpoint/2010/main" val="3103788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8" name="Google Shape;178;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 name="Google Shape;19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7" name="Google Shape;217;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7" name="Google Shape;227;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7" name="Google Shape;237;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7" name="Google Shape;247;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7" name="Google Shape;247;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97144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7" name="Google Shape;257;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7" name="Google Shape;257;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20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4843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9" name="Google Shape;13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8" name="Google Shape;16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Vide"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e de titre" type="title">
  <p:cSld name="TITLE">
    <p:spTree>
      <p:nvGrpSpPr>
        <p:cNvPr id="1" name="Shape 19"/>
        <p:cNvGrpSpPr/>
        <p:nvPr/>
      </p:nvGrpSpPr>
      <p:grpSpPr>
        <a:xfrm>
          <a:off x="0" y="0"/>
          <a:ext cx="0" cy="0"/>
          <a:chOff x="0" y="0"/>
          <a:chExt cx="0" cy="0"/>
        </a:xfrm>
      </p:grpSpPr>
      <p:sp>
        <p:nvSpPr>
          <p:cNvPr id="20" name="Google Shape;20;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2" name="Google Shape;2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re de section"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eux contenus"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re seul"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 avec légende"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6.png"/><Relationship Id="rId4" Type="http://schemas.openxmlformats.org/officeDocument/2006/relationships/hyperlink" Target="mailto:info@innovosud.fr"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Shape 87"/>
        <p:cNvGrpSpPr/>
        <p:nvPr/>
      </p:nvGrpSpPr>
      <p:grpSpPr>
        <a:xfrm>
          <a:off x="0" y="0"/>
          <a:ext cx="0" cy="0"/>
          <a:chOff x="0" y="0"/>
          <a:chExt cx="0" cy="0"/>
        </a:xfrm>
      </p:grpSpPr>
      <p:sp>
        <p:nvSpPr>
          <p:cNvPr id="89" name="Google Shape;89;p13"/>
          <p:cNvSpPr/>
          <p:nvPr/>
        </p:nvSpPr>
        <p:spPr>
          <a:xfrm>
            <a:off x="101600" y="3146323"/>
            <a:ext cx="5212080" cy="1317522"/>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ctr" rtl="0">
              <a:spcBef>
                <a:spcPts val="0"/>
              </a:spcBef>
              <a:spcAft>
                <a:spcPts val="0"/>
              </a:spcAft>
              <a:buNone/>
            </a:pPr>
            <a:endParaRPr sz="3200" b="0" i="0" u="none" strike="noStrike" cap="none" dirty="0">
              <a:solidFill>
                <a:schemeClr val="dk2"/>
              </a:solidFill>
              <a:latin typeface="Calibri"/>
              <a:ea typeface="Calibri"/>
              <a:cs typeface="Calibri"/>
              <a:sym typeface="Calibri"/>
            </a:endParaRPr>
          </a:p>
          <a:p>
            <a:pPr marL="0" marR="0" lvl="0" indent="0" algn="ctr" rtl="0">
              <a:spcBef>
                <a:spcPts val="0"/>
              </a:spcBef>
              <a:spcAft>
                <a:spcPts val="0"/>
              </a:spcAft>
              <a:buNone/>
            </a:pPr>
            <a:r>
              <a:rPr lang="fr-FR" sz="3200" b="0" i="0" u="none" strike="noStrike" cap="none" dirty="0">
                <a:solidFill>
                  <a:schemeClr val="dk2"/>
                </a:solidFill>
                <a:latin typeface="Calibri"/>
                <a:ea typeface="Calibri"/>
                <a:cs typeface="Calibri"/>
                <a:sym typeface="Calibri"/>
              </a:rPr>
              <a:t>DOSSIER DE CANDIDATURE</a:t>
            </a:r>
          </a:p>
          <a:p>
            <a:pPr marL="0" marR="0" lvl="0" indent="0" algn="ctr" rtl="0">
              <a:spcBef>
                <a:spcPts val="0"/>
              </a:spcBef>
              <a:spcAft>
                <a:spcPts val="0"/>
              </a:spcAft>
              <a:buNone/>
            </a:pPr>
            <a:r>
              <a:rPr lang="fr-FR" sz="3200" b="1" dirty="0">
                <a:solidFill>
                  <a:srgbClr val="F8B225"/>
                </a:solidFill>
                <a:latin typeface="Calibri"/>
                <a:ea typeface="Calibri"/>
                <a:cs typeface="Calibri"/>
                <a:sym typeface="Calibri"/>
              </a:rPr>
              <a:t>APPEL A PROJETS #2 - 2024</a:t>
            </a:r>
            <a:br>
              <a:rPr lang="fr-FR" sz="3200" b="0" i="0" u="none" strike="noStrike" cap="none" dirty="0">
                <a:solidFill>
                  <a:srgbClr val="FFFFFF"/>
                </a:solidFill>
                <a:latin typeface="Calibri"/>
                <a:ea typeface="Calibri"/>
                <a:cs typeface="Calibri"/>
                <a:sym typeface="Calibri"/>
              </a:rPr>
            </a:br>
            <a:endParaRPr sz="3200" b="0" i="0" u="none" strike="noStrike" cap="none" dirty="0">
              <a:solidFill>
                <a:srgbClr val="000000"/>
              </a:solidFill>
              <a:latin typeface="Times New Roman"/>
              <a:ea typeface="Times New Roman"/>
              <a:cs typeface="Times New Roman"/>
              <a:sym typeface="Times New Roman"/>
            </a:endParaRPr>
          </a:p>
        </p:txBody>
      </p:sp>
      <p:pic>
        <p:nvPicPr>
          <p:cNvPr id="3" name="Image 2">
            <a:extLst>
              <a:ext uri="{FF2B5EF4-FFF2-40B4-BE49-F238E27FC236}">
                <a16:creationId xmlns:a16="http://schemas.microsoft.com/office/drawing/2014/main" id="{7E553B95-5297-B858-80EE-ABAE5EAC7AFF}"/>
              </a:ext>
            </a:extLst>
          </p:cNvPr>
          <p:cNvPicPr>
            <a:picLocks noChangeAspect="1"/>
          </p:cNvPicPr>
          <p:nvPr/>
        </p:nvPicPr>
        <p:blipFill rotWithShape="1">
          <a:blip r:embed="rId4"/>
          <a:srcRect l="66193"/>
          <a:stretch/>
        </p:blipFill>
        <p:spPr>
          <a:xfrm>
            <a:off x="3364637" y="5705940"/>
            <a:ext cx="1642498" cy="933793"/>
          </a:xfrm>
          <a:prstGeom prst="rect">
            <a:avLst/>
          </a:prstGeom>
        </p:spPr>
      </p:pic>
      <p:pic>
        <p:nvPicPr>
          <p:cNvPr id="4" name="Image 3">
            <a:extLst>
              <a:ext uri="{FF2B5EF4-FFF2-40B4-BE49-F238E27FC236}">
                <a16:creationId xmlns:a16="http://schemas.microsoft.com/office/drawing/2014/main" id="{029009F0-ACAC-D9A7-A949-DC359FFBF61D}"/>
              </a:ext>
            </a:extLst>
          </p:cNvPr>
          <p:cNvPicPr>
            <a:picLocks noChangeAspect="1"/>
          </p:cNvPicPr>
          <p:nvPr/>
        </p:nvPicPr>
        <p:blipFill>
          <a:blip r:embed="rId5"/>
          <a:stretch>
            <a:fillRect/>
          </a:stretch>
        </p:blipFill>
        <p:spPr>
          <a:xfrm>
            <a:off x="10009137" y="479314"/>
            <a:ext cx="1213573" cy="1312996"/>
          </a:xfrm>
          <a:prstGeom prst="rect">
            <a:avLst/>
          </a:prstGeom>
        </p:spPr>
      </p:pic>
      <p:pic>
        <p:nvPicPr>
          <p:cNvPr id="5" name="Image 4">
            <a:extLst>
              <a:ext uri="{FF2B5EF4-FFF2-40B4-BE49-F238E27FC236}">
                <a16:creationId xmlns:a16="http://schemas.microsoft.com/office/drawing/2014/main" id="{129DE737-5D1E-5D15-4A6F-B7EF2F150F42}"/>
              </a:ext>
            </a:extLst>
          </p:cNvPr>
          <p:cNvPicPr>
            <a:picLocks noChangeAspect="1"/>
          </p:cNvPicPr>
          <p:nvPr/>
        </p:nvPicPr>
        <p:blipFill>
          <a:blip r:embed="rId6"/>
          <a:stretch>
            <a:fillRect/>
          </a:stretch>
        </p:blipFill>
        <p:spPr>
          <a:xfrm>
            <a:off x="6225669" y="625457"/>
            <a:ext cx="2857500" cy="1276350"/>
          </a:xfrm>
          <a:prstGeom prst="rect">
            <a:avLst/>
          </a:prstGeom>
        </p:spPr>
      </p:pic>
      <p:pic>
        <p:nvPicPr>
          <p:cNvPr id="2" name="Image 1">
            <a:extLst>
              <a:ext uri="{FF2B5EF4-FFF2-40B4-BE49-F238E27FC236}">
                <a16:creationId xmlns:a16="http://schemas.microsoft.com/office/drawing/2014/main" id="{46105775-9B30-1B63-A60E-13E6A5592E5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884586" y="5839105"/>
            <a:ext cx="628083" cy="478701"/>
          </a:xfrm>
          <a:prstGeom prst="rect">
            <a:avLst/>
          </a:prstGeom>
        </p:spPr>
      </p:pic>
      <p:sp>
        <p:nvSpPr>
          <p:cNvPr id="6" name="Rectangle 5">
            <a:extLst>
              <a:ext uri="{FF2B5EF4-FFF2-40B4-BE49-F238E27FC236}">
                <a16:creationId xmlns:a16="http://schemas.microsoft.com/office/drawing/2014/main" id="{1272A20E-6B16-7E2A-A39E-ED6DA04F3D09}"/>
              </a:ext>
            </a:extLst>
          </p:cNvPr>
          <p:cNvSpPr/>
          <p:nvPr/>
        </p:nvSpPr>
        <p:spPr>
          <a:xfrm>
            <a:off x="304800" y="182880"/>
            <a:ext cx="3616960" cy="1718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a:extLst>
              <a:ext uri="{FF2B5EF4-FFF2-40B4-BE49-F238E27FC236}">
                <a16:creationId xmlns:a16="http://schemas.microsoft.com/office/drawing/2014/main" id="{96433667-779E-1B7D-652C-80DCCE0D0AAC}"/>
              </a:ext>
            </a:extLst>
          </p:cNvPr>
          <p:cNvPicPr>
            <a:picLocks noChangeAspect="1"/>
          </p:cNvPicPr>
          <p:nvPr/>
        </p:nvPicPr>
        <p:blipFill>
          <a:blip r:embed="rId8"/>
          <a:stretch>
            <a:fillRect/>
          </a:stretch>
        </p:blipFill>
        <p:spPr>
          <a:xfrm>
            <a:off x="802223" y="326971"/>
            <a:ext cx="3197743" cy="1866966"/>
          </a:xfrm>
          <a:prstGeom prst="rect">
            <a:avLst/>
          </a:prstGeom>
        </p:spPr>
      </p:pic>
      <p:pic>
        <p:nvPicPr>
          <p:cNvPr id="9" name="Image 8">
            <a:extLst>
              <a:ext uri="{FF2B5EF4-FFF2-40B4-BE49-F238E27FC236}">
                <a16:creationId xmlns:a16="http://schemas.microsoft.com/office/drawing/2014/main" id="{D36FC2E5-E843-02A8-4F3D-0C6A7EAE7066}"/>
              </a:ext>
            </a:extLst>
          </p:cNvPr>
          <p:cNvPicPr>
            <a:picLocks noChangeAspect="1"/>
          </p:cNvPicPr>
          <p:nvPr/>
        </p:nvPicPr>
        <p:blipFill>
          <a:blip r:embed="rId9"/>
          <a:stretch>
            <a:fillRect/>
          </a:stretch>
        </p:blipFill>
        <p:spPr>
          <a:xfrm>
            <a:off x="203101" y="5720457"/>
            <a:ext cx="3093961" cy="715996"/>
          </a:xfrm>
          <a:prstGeom prst="rect">
            <a:avLst/>
          </a:prstGeom>
        </p:spPr>
      </p:pic>
    </p:spTree>
    <p:extLst>
      <p:ext uri="{BB962C8B-B14F-4D97-AF65-F5344CB8AC3E}">
        <p14:creationId xmlns:p14="http://schemas.microsoft.com/office/powerpoint/2010/main" val="611810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79"/>
        <p:cNvGrpSpPr/>
        <p:nvPr/>
      </p:nvGrpSpPr>
      <p:grpSpPr>
        <a:xfrm>
          <a:off x="0" y="0"/>
          <a:ext cx="0" cy="0"/>
          <a:chOff x="0" y="0"/>
          <a:chExt cx="0" cy="0"/>
        </a:xfrm>
      </p:grpSpPr>
      <p:sp>
        <p:nvSpPr>
          <p:cNvPr id="180" name="Google Shape;180;p23"/>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182" name="Google Shape;182;p23"/>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2</a:t>
            </a:r>
            <a:endParaRPr sz="2400" b="0" i="0" u="none" strike="noStrike" cap="none">
              <a:solidFill>
                <a:srgbClr val="F7B225"/>
              </a:solidFill>
              <a:latin typeface="Times New Roman"/>
              <a:ea typeface="Times New Roman"/>
              <a:cs typeface="Times New Roman"/>
              <a:sym typeface="Times New Roman"/>
            </a:endParaRPr>
          </a:p>
        </p:txBody>
      </p:sp>
      <p:sp>
        <p:nvSpPr>
          <p:cNvPr id="183" name="Google Shape;183;p23"/>
          <p:cNvSpPr/>
          <p:nvPr/>
        </p:nvSpPr>
        <p:spPr>
          <a:xfrm>
            <a:off x="3171030" y="915994"/>
            <a:ext cx="8198292"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rgbClr val="323F4F"/>
              </a:buClr>
              <a:buSzPts val="1800"/>
              <a:buFont typeface="Calibri"/>
              <a:buNone/>
            </a:pPr>
            <a:r>
              <a:rPr lang="fr-FR" sz="1800" b="1" i="0" u="none" strike="noStrike" cap="none" dirty="0">
                <a:solidFill>
                  <a:srgbClr val="323F4F"/>
                </a:solidFill>
                <a:latin typeface="Calibri"/>
                <a:ea typeface="Calibri"/>
                <a:cs typeface="Calibri"/>
                <a:sym typeface="Calibri"/>
              </a:rPr>
              <a:t>L’ÉQUIPE</a:t>
            </a:r>
            <a:endParaRPr sz="1800" b="0" i="0" u="none" strike="noStrike" cap="none" dirty="0">
              <a:solidFill>
                <a:srgbClr val="323F4F"/>
              </a:solidFill>
              <a:latin typeface="Calibri"/>
              <a:ea typeface="Calibri"/>
              <a:cs typeface="Calibri"/>
              <a:sym typeface="Calibri"/>
            </a:endParaRPr>
          </a:p>
        </p:txBody>
      </p:sp>
      <p:sp>
        <p:nvSpPr>
          <p:cNvPr id="184" name="Google Shape;184;p23"/>
          <p:cNvSpPr txBox="1"/>
          <p:nvPr/>
        </p:nvSpPr>
        <p:spPr>
          <a:xfrm>
            <a:off x="3171030" y="1718468"/>
            <a:ext cx="8219212" cy="2862282"/>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rgbClr val="323F4F"/>
                </a:solidFill>
                <a:latin typeface="Calibri"/>
                <a:ea typeface="Calibri"/>
                <a:cs typeface="Calibri"/>
                <a:sym typeface="Calibri"/>
              </a:rPr>
              <a:t>Il convient de parler de :</a:t>
            </a:r>
            <a:endParaRPr dirty="0"/>
          </a:p>
          <a:p>
            <a:pPr marL="0" marR="0" lvl="0" indent="0" algn="just" rtl="0">
              <a:spcBef>
                <a:spcPts val="0"/>
              </a:spcBef>
              <a:spcAft>
                <a:spcPts val="0"/>
              </a:spcAft>
              <a:buNone/>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Font typeface="Wingdings" panose="05000000000000000000" pitchFamily="2" charset="2"/>
              <a:buChar char="v"/>
            </a:pPr>
            <a:r>
              <a:rPr lang="fr-FR" sz="1800" b="1" dirty="0">
                <a:solidFill>
                  <a:srgbClr val="323F4F"/>
                </a:solidFill>
                <a:latin typeface="Calibri"/>
                <a:ea typeface="Calibri"/>
                <a:cs typeface="Calibri"/>
                <a:sym typeface="Calibri"/>
              </a:rPr>
              <a:t>L’équipe fondatrice : Nom, rôle, résumé des parcours, compétences spécifiques, connaissance du marché/réseaux de distribution/grands comptes…</a:t>
            </a:r>
            <a:endParaRPr dirty="0"/>
          </a:p>
          <a:p>
            <a:pPr marR="0" lvl="0" algn="just" rtl="0">
              <a:spcBef>
                <a:spcPts val="0"/>
              </a:spcBef>
              <a:spcAft>
                <a:spcPts val="0"/>
              </a:spcAft>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Font typeface="Wingdings" panose="05000000000000000000" pitchFamily="2" charset="2"/>
              <a:buChar char="v"/>
            </a:pPr>
            <a:r>
              <a:rPr lang="fr-FR" sz="1800" b="1" dirty="0">
                <a:solidFill>
                  <a:srgbClr val="323F4F"/>
                </a:solidFill>
                <a:latin typeface="Calibri"/>
                <a:ea typeface="Calibri"/>
                <a:cs typeface="Calibri"/>
                <a:sym typeface="Calibri"/>
              </a:rPr>
              <a:t>L’équipe élargie :  mentors, conseils et prestataires externes.</a:t>
            </a:r>
            <a:endParaRPr dirty="0"/>
          </a:p>
          <a:p>
            <a:pPr marR="0" lvl="0" algn="just" rtl="0">
              <a:spcBef>
                <a:spcPts val="0"/>
              </a:spcBef>
              <a:spcAft>
                <a:spcPts val="0"/>
              </a:spcAft>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Font typeface="Wingdings" panose="05000000000000000000" pitchFamily="2" charset="2"/>
              <a:buChar char="v"/>
            </a:pPr>
            <a:r>
              <a:rPr lang="fr-FR" sz="1800" b="1" dirty="0">
                <a:solidFill>
                  <a:srgbClr val="323F4F"/>
                </a:solidFill>
                <a:latin typeface="Calibri"/>
                <a:ea typeface="Calibri"/>
                <a:cs typeface="Calibri"/>
                <a:sym typeface="Calibri"/>
              </a:rPr>
              <a:t>Les parties prenantes indispensables à mobiliser (associés, salariés, partenaires industriels, experts…)</a:t>
            </a:r>
          </a:p>
          <a:p>
            <a:pPr marR="0" lvl="0" algn="just" rtl="0">
              <a:spcBef>
                <a:spcPts val="0"/>
              </a:spcBef>
              <a:spcAft>
                <a:spcPts val="0"/>
              </a:spcAft>
            </a:pPr>
            <a:endParaRPr lang="fr-FR" dirty="0"/>
          </a:p>
        </p:txBody>
      </p:sp>
      <p:sp>
        <p:nvSpPr>
          <p:cNvPr id="185" name="Google Shape;185;p23"/>
          <p:cNvSpPr/>
          <p:nvPr/>
        </p:nvSpPr>
        <p:spPr>
          <a:xfrm>
            <a:off x="5686767" y="5276585"/>
            <a:ext cx="5682555" cy="532835"/>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1">
            <a:noAutofit/>
          </a:bodyPr>
          <a:lstStyle/>
          <a:p>
            <a:pPr marL="0" marR="0" lvl="0" indent="0" algn="ctr" rtl="0">
              <a:spcBef>
                <a:spcPts val="0"/>
              </a:spcBef>
              <a:spcAft>
                <a:spcPts val="0"/>
              </a:spcAft>
              <a:buNone/>
            </a:pPr>
            <a:r>
              <a:rPr lang="fr-FR" sz="1400" b="1" dirty="0">
                <a:solidFill>
                  <a:srgbClr val="323F4F"/>
                </a:solidFill>
                <a:latin typeface="Calibri"/>
                <a:ea typeface="Calibri"/>
                <a:cs typeface="Calibri"/>
                <a:sym typeface="Calibri"/>
              </a:rPr>
              <a:t>Importance de démontrer ici la légitimité de l’équipe et sa complémentarité.</a:t>
            </a:r>
            <a:endParaRPr dirty="0"/>
          </a:p>
        </p:txBody>
      </p:sp>
      <p:sp>
        <p:nvSpPr>
          <p:cNvPr id="2" name="Rectangle 1">
            <a:extLst>
              <a:ext uri="{FF2B5EF4-FFF2-40B4-BE49-F238E27FC236}">
                <a16:creationId xmlns:a16="http://schemas.microsoft.com/office/drawing/2014/main" id="{F6182C0A-97C1-6B8A-A3B2-11C1AC5755CD}"/>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E143866D-7020-75FE-05BA-D9EC9F51831E}"/>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C6468C36-2C85-15B3-C41A-8B027588390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5543002"/>
            <a:ext cx="1388611" cy="1058347"/>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9"/>
        <p:cNvGrpSpPr/>
        <p:nvPr/>
      </p:nvGrpSpPr>
      <p:grpSpPr>
        <a:xfrm>
          <a:off x="0" y="0"/>
          <a:ext cx="0" cy="0"/>
          <a:chOff x="0" y="0"/>
          <a:chExt cx="0" cy="0"/>
        </a:xfrm>
      </p:grpSpPr>
      <p:sp>
        <p:nvSpPr>
          <p:cNvPr id="191" name="Google Shape;191;p24"/>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3</a:t>
            </a:r>
            <a:endParaRPr sz="2400" b="0" i="0" u="none" strike="noStrike" cap="none">
              <a:solidFill>
                <a:srgbClr val="F7B225"/>
              </a:solidFill>
              <a:latin typeface="Times New Roman"/>
              <a:ea typeface="Times New Roman"/>
              <a:cs typeface="Times New Roman"/>
              <a:sym typeface="Times New Roman"/>
            </a:endParaRPr>
          </a:p>
        </p:txBody>
      </p:sp>
      <p:sp>
        <p:nvSpPr>
          <p:cNvPr id="192" name="Google Shape;192;p24"/>
          <p:cNvSpPr/>
          <p:nvPr/>
        </p:nvSpPr>
        <p:spPr>
          <a:xfrm>
            <a:off x="7524926" y="3746054"/>
            <a:ext cx="4042726" cy="1847811"/>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1">
            <a:noAutofit/>
          </a:bodyPr>
          <a:lstStyle/>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Une photo ou un schéma peuvent illustrer le projet innovant.</a:t>
            </a:r>
            <a:r>
              <a:rPr lang="fr-FR" dirty="0">
                <a:ea typeface="Calibri"/>
              </a:rPr>
              <a:t> </a:t>
            </a:r>
            <a:r>
              <a:rPr lang="fr-FR" sz="1400" b="1" dirty="0">
                <a:solidFill>
                  <a:srgbClr val="323F4F"/>
                </a:solidFill>
                <a:latin typeface="Calibri"/>
                <a:ea typeface="Calibri"/>
                <a:cs typeface="Calibri"/>
                <a:sym typeface="Calibri"/>
              </a:rPr>
              <a:t>Expliquez simplement quel est votre projet (concept), à qui il s’adresse (cibles), sur quel secteur d’activité il évolue.</a:t>
            </a:r>
            <a:endParaRPr sz="1400" b="1" dirty="0">
              <a:solidFill>
                <a:srgbClr val="323F4F"/>
              </a:solidFill>
              <a:latin typeface="Calibri"/>
              <a:ea typeface="Calibri"/>
              <a:cs typeface="Calibri"/>
              <a:sym typeface="Calibri"/>
            </a:endParaRPr>
          </a:p>
          <a:p>
            <a:pPr marL="0" marR="0" lvl="0" indent="0" algn="just" rtl="0">
              <a:lnSpc>
                <a:spcPct val="100000"/>
              </a:lnSpc>
              <a:spcBef>
                <a:spcPts val="0"/>
              </a:spcBef>
              <a:spcAft>
                <a:spcPts val="0"/>
              </a:spcAft>
              <a:buClr>
                <a:srgbClr val="333399"/>
              </a:buClr>
              <a:buSzPts val="1400"/>
              <a:buFont typeface="Noto Sans Symbols"/>
              <a:buNone/>
            </a:pPr>
            <a:br>
              <a:rPr lang="fr-FR" sz="1400" b="1" i="0" u="none" strike="noStrike" cap="none" dirty="0">
                <a:solidFill>
                  <a:srgbClr val="323F4F"/>
                </a:solidFill>
                <a:latin typeface="Calibri"/>
                <a:ea typeface="Calibri"/>
                <a:cs typeface="Calibri"/>
                <a:sym typeface="Calibri"/>
              </a:rPr>
            </a:br>
            <a:r>
              <a:rPr lang="fr-FR" sz="1400" b="1" i="0" u="none" strike="noStrike" cap="none" dirty="0">
                <a:solidFill>
                  <a:srgbClr val="323F4F"/>
                </a:solidFill>
                <a:latin typeface="Calibri"/>
                <a:ea typeface="Calibri"/>
                <a:cs typeface="Calibri"/>
                <a:sym typeface="Calibri"/>
              </a:rPr>
              <a:t>Si le métier/secteur d’activité est spécifique, il conviendra d’expliquer le secteur d’activité/ contexte dans lequel évolue votre projet.</a:t>
            </a:r>
            <a:endParaRPr sz="1400" b="1" dirty="0">
              <a:solidFill>
                <a:srgbClr val="323F4F"/>
              </a:solidFill>
              <a:latin typeface="Calibri"/>
              <a:ea typeface="Calibri"/>
              <a:cs typeface="Calibri"/>
              <a:sym typeface="Calibri"/>
            </a:endParaRPr>
          </a:p>
        </p:txBody>
      </p:sp>
      <p:sp>
        <p:nvSpPr>
          <p:cNvPr id="193" name="Google Shape;193;p24"/>
          <p:cNvSpPr/>
          <p:nvPr/>
        </p:nvSpPr>
        <p:spPr>
          <a:xfrm>
            <a:off x="3013066" y="1100091"/>
            <a:ext cx="8556030"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chemeClr val="dk2"/>
              </a:buClr>
              <a:buSzPts val="1800"/>
              <a:buFont typeface="Calibri"/>
              <a:buNone/>
            </a:pPr>
            <a:r>
              <a:rPr lang="fr-FR" sz="1800" b="1" i="0" u="none" strike="noStrike" cap="none" dirty="0">
                <a:solidFill>
                  <a:srgbClr val="323F4F"/>
                </a:solidFill>
                <a:latin typeface="Calibri"/>
                <a:ea typeface="Calibri"/>
                <a:cs typeface="Calibri"/>
                <a:sym typeface="Calibri"/>
              </a:rPr>
              <a:t>LE PROJET INNOVANT (SYNTHÈSE)</a:t>
            </a:r>
            <a:endParaRPr sz="1800" b="0" i="0" u="none" strike="noStrike" cap="none" dirty="0">
              <a:solidFill>
                <a:srgbClr val="323F4F"/>
              </a:solidFill>
              <a:latin typeface="Calibri"/>
              <a:ea typeface="Calibri"/>
              <a:cs typeface="Calibri"/>
              <a:sym typeface="Calibri"/>
            </a:endParaRPr>
          </a:p>
        </p:txBody>
      </p:sp>
      <p:sp>
        <p:nvSpPr>
          <p:cNvPr id="194" name="Google Shape;194;p24"/>
          <p:cNvSpPr txBox="1"/>
          <p:nvPr/>
        </p:nvSpPr>
        <p:spPr>
          <a:xfrm>
            <a:off x="3011621" y="2194363"/>
            <a:ext cx="8556030" cy="923289"/>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Décrivez de façon synthétique, attractive et avec des termes simples, votre projet.</a:t>
            </a:r>
            <a:endParaRPr dirty="0"/>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a:t>
            </a:r>
            <a:endParaRPr dirty="0"/>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Précisez vos cibles de clientèle, le secteur d’activité.</a:t>
            </a:r>
            <a:endParaRPr dirty="0"/>
          </a:p>
        </p:txBody>
      </p:sp>
      <p:sp>
        <p:nvSpPr>
          <p:cNvPr id="2" name="Rectangle 1">
            <a:extLst>
              <a:ext uri="{FF2B5EF4-FFF2-40B4-BE49-F238E27FC236}">
                <a16:creationId xmlns:a16="http://schemas.microsoft.com/office/drawing/2014/main" id="{987ED49E-1C79-B5ED-69D9-55688E87B416}"/>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E531C103-8DB5-31C9-58A5-75BF2553A8CC}"/>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D733A490-018A-25BC-DD43-6FDA5C8323E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5212" y="5593865"/>
            <a:ext cx="1388611" cy="1058347"/>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98"/>
        <p:cNvGrpSpPr/>
        <p:nvPr/>
      </p:nvGrpSpPr>
      <p:grpSpPr>
        <a:xfrm>
          <a:off x="0" y="0"/>
          <a:ext cx="0" cy="0"/>
          <a:chOff x="0" y="0"/>
          <a:chExt cx="0" cy="0"/>
        </a:xfrm>
      </p:grpSpPr>
      <p:sp>
        <p:nvSpPr>
          <p:cNvPr id="199" name="Google Shape;199;p25"/>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01" name="Google Shape;201;p25"/>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4</a:t>
            </a:r>
            <a:endParaRPr sz="2400" b="0" i="0" u="none" strike="noStrike" cap="none">
              <a:solidFill>
                <a:srgbClr val="F7B225"/>
              </a:solidFill>
              <a:latin typeface="Times New Roman"/>
              <a:ea typeface="Times New Roman"/>
              <a:cs typeface="Times New Roman"/>
              <a:sym typeface="Times New Roman"/>
            </a:endParaRPr>
          </a:p>
        </p:txBody>
      </p:sp>
      <p:sp>
        <p:nvSpPr>
          <p:cNvPr id="202" name="Google Shape;202;p25"/>
          <p:cNvSpPr/>
          <p:nvPr/>
        </p:nvSpPr>
        <p:spPr>
          <a:xfrm>
            <a:off x="3153643" y="729271"/>
            <a:ext cx="8485797"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chemeClr val="dk2"/>
              </a:buClr>
              <a:buSzPts val="1800"/>
              <a:buFont typeface="Calibri"/>
              <a:buNone/>
            </a:pPr>
            <a:r>
              <a:rPr lang="fr-FR" sz="1800" b="1" i="0" u="none" strike="noStrike" cap="none" dirty="0">
                <a:solidFill>
                  <a:srgbClr val="323F4F"/>
                </a:solidFill>
                <a:latin typeface="Calibri"/>
                <a:ea typeface="Calibri"/>
                <a:cs typeface="Calibri"/>
                <a:sym typeface="Calibri"/>
              </a:rPr>
              <a:t>L’OPPORTUNITÉ D’ENTREPRENDRE/ LA PROBLÉMATIQUE MARCHÉ</a:t>
            </a:r>
            <a:endParaRPr sz="1800" b="0" i="0" u="none" strike="noStrike" cap="none" dirty="0">
              <a:solidFill>
                <a:srgbClr val="323F4F"/>
              </a:solidFill>
              <a:latin typeface="Calibri"/>
              <a:ea typeface="Calibri"/>
              <a:cs typeface="Calibri"/>
              <a:sym typeface="Calibri"/>
            </a:endParaRPr>
          </a:p>
        </p:txBody>
      </p:sp>
      <p:sp>
        <p:nvSpPr>
          <p:cNvPr id="203" name="Google Shape;203;p25"/>
          <p:cNvSpPr txBox="1"/>
          <p:nvPr/>
        </p:nvSpPr>
        <p:spPr>
          <a:xfrm>
            <a:off x="3153643" y="1725301"/>
            <a:ext cx="8482453" cy="1754286"/>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Exprimez l’opportunité d’entreprendre : besoins non ou mal couverts, de nouveaux besoins, une nouvelle législation…</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Expliquez le problème à résoudre : des verrous techno, juridiques, humains…</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Exposez la solution apportée par rapport à l’existant : sa valeur ajoutée</a:t>
            </a:r>
            <a:endParaRPr dirty="0"/>
          </a:p>
        </p:txBody>
      </p:sp>
      <p:sp>
        <p:nvSpPr>
          <p:cNvPr id="204" name="Google Shape;204;p25"/>
          <p:cNvSpPr txBox="1"/>
          <p:nvPr/>
        </p:nvSpPr>
        <p:spPr>
          <a:xfrm>
            <a:off x="5878811" y="4094694"/>
            <a:ext cx="5757285" cy="2248900"/>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Cette slide doit être très percutante et brève.</a:t>
            </a:r>
            <a:endParaRPr dirty="0"/>
          </a:p>
          <a:p>
            <a:pPr marL="0" marR="0" lvl="0" indent="0" algn="just" rtl="0">
              <a:spcBef>
                <a:spcPts val="0"/>
              </a:spcBef>
              <a:spcAft>
                <a:spcPts val="0"/>
              </a:spcAft>
              <a:buClr>
                <a:srgbClr val="323F4F"/>
              </a:buClr>
              <a:buSzPts val="1400"/>
              <a:buFont typeface="Calibri"/>
              <a:buNone/>
            </a:pPr>
            <a:r>
              <a:rPr lang="fr-FR" b="1" dirty="0">
                <a:solidFill>
                  <a:srgbClr val="323F4F"/>
                </a:solidFill>
                <a:latin typeface="Calibri"/>
                <a:ea typeface="Calibri"/>
                <a:cs typeface="Calibri"/>
                <a:sym typeface="Calibri"/>
              </a:rPr>
              <a:t>I</a:t>
            </a:r>
            <a:r>
              <a:rPr lang="fr-FR" sz="1400" b="1" dirty="0">
                <a:solidFill>
                  <a:srgbClr val="323F4F"/>
                </a:solidFill>
                <a:latin typeface="Calibri"/>
                <a:ea typeface="Calibri"/>
                <a:cs typeface="Calibri"/>
                <a:sym typeface="Calibri"/>
              </a:rPr>
              <a:t>nutile de décrire votre produit et votre avantage concurrentiel en long et en large (cela viendra plus tard) mais de démontrer qu’un problème important n’a pas de solution satisfaisante actuellement ou est incomplète.</a:t>
            </a:r>
            <a:br>
              <a:rPr lang="fr-FR" sz="1400" b="1" dirty="0">
                <a:solidFill>
                  <a:srgbClr val="323F4F"/>
                </a:solidFill>
                <a:latin typeface="Calibri"/>
                <a:ea typeface="Calibri"/>
                <a:cs typeface="Calibri"/>
                <a:sym typeface="Calibri"/>
              </a:rPr>
            </a:br>
            <a:endParaRPr dirty="0"/>
          </a:p>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Exposez juste l’essence du projet / expliquez l’opportunité d’entreprendre :</a:t>
            </a:r>
            <a:endParaRPr sz="1400" b="1" dirty="0">
              <a:solidFill>
                <a:srgbClr val="323F4F"/>
              </a:solidFill>
              <a:latin typeface="Calibri"/>
              <a:ea typeface="Calibri"/>
              <a:cs typeface="Calibri"/>
              <a:sym typeface="Calibri"/>
            </a:endParaRPr>
          </a:p>
          <a:p>
            <a:pPr marL="0" marR="0" lvl="0" indent="-8890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Une nouvelle législation créant un nouveau challenge (environnement),</a:t>
            </a:r>
            <a:endParaRPr dirty="0"/>
          </a:p>
          <a:p>
            <a:pPr marL="0" marR="0" lvl="0" indent="-8890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Une nouvelle techno permettant de répondre à un besoin mal couvert/de contourner certains obstacles,</a:t>
            </a:r>
            <a:endParaRPr sz="1400" b="1" dirty="0">
              <a:solidFill>
                <a:srgbClr val="323F4F"/>
              </a:solidFill>
              <a:latin typeface="Calibri"/>
              <a:ea typeface="Calibri"/>
              <a:cs typeface="Calibri"/>
              <a:sym typeface="Calibri"/>
            </a:endParaRPr>
          </a:p>
          <a:p>
            <a:pPr marL="0" marR="0" lvl="0" indent="-8890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Les solutions actuelles ont des limites importantes...</a:t>
            </a:r>
            <a:endParaRPr dirty="0"/>
          </a:p>
        </p:txBody>
      </p:sp>
      <p:sp>
        <p:nvSpPr>
          <p:cNvPr id="2" name="Rectangle 1">
            <a:extLst>
              <a:ext uri="{FF2B5EF4-FFF2-40B4-BE49-F238E27FC236}">
                <a16:creationId xmlns:a16="http://schemas.microsoft.com/office/drawing/2014/main" id="{C02AF3F2-9ABE-9BC1-0533-C1D3AE7260F4}"/>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251C0B45-4E8D-DB4F-7CAD-1581BD64CE71}"/>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3E640DF6-DD93-B95F-34BD-B1DD3872114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5617962"/>
            <a:ext cx="1388611" cy="105834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08"/>
        <p:cNvGrpSpPr/>
        <p:nvPr/>
      </p:nvGrpSpPr>
      <p:grpSpPr>
        <a:xfrm>
          <a:off x="0" y="0"/>
          <a:ext cx="0" cy="0"/>
          <a:chOff x="0" y="0"/>
          <a:chExt cx="0" cy="0"/>
        </a:xfrm>
      </p:grpSpPr>
      <p:sp>
        <p:nvSpPr>
          <p:cNvPr id="209" name="Google Shape;209;p26"/>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11" name="Google Shape;211;p26"/>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5</a:t>
            </a:r>
            <a:endParaRPr sz="2400" b="0" i="0" u="none" strike="noStrike" cap="none">
              <a:solidFill>
                <a:srgbClr val="F7B225"/>
              </a:solidFill>
              <a:latin typeface="Times New Roman"/>
              <a:ea typeface="Times New Roman"/>
              <a:cs typeface="Times New Roman"/>
              <a:sym typeface="Times New Roman"/>
            </a:endParaRPr>
          </a:p>
        </p:txBody>
      </p:sp>
      <p:sp>
        <p:nvSpPr>
          <p:cNvPr id="212" name="Google Shape;212;p26"/>
          <p:cNvSpPr/>
          <p:nvPr/>
        </p:nvSpPr>
        <p:spPr>
          <a:xfrm>
            <a:off x="3282646" y="939205"/>
            <a:ext cx="8449690"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chemeClr val="dk2"/>
              </a:buClr>
              <a:buSzPts val="1800"/>
              <a:buFont typeface="Calibri"/>
              <a:buNone/>
            </a:pPr>
            <a:r>
              <a:rPr lang="fr-FR" sz="1800" b="1" i="0" u="none" strike="noStrike" cap="none" dirty="0">
                <a:solidFill>
                  <a:srgbClr val="323F4F"/>
                </a:solidFill>
                <a:latin typeface="Calibri"/>
                <a:ea typeface="Calibri"/>
                <a:cs typeface="Calibri"/>
                <a:sym typeface="Calibri"/>
              </a:rPr>
              <a:t>L’INNOVATION DANS VOTRE PROJET</a:t>
            </a:r>
            <a:endParaRPr sz="1800" b="0" i="0" u="none" strike="noStrike" cap="none" dirty="0">
              <a:solidFill>
                <a:srgbClr val="323F4F"/>
              </a:solidFill>
              <a:latin typeface="Calibri"/>
              <a:ea typeface="Calibri"/>
              <a:cs typeface="Calibri"/>
              <a:sym typeface="Calibri"/>
            </a:endParaRPr>
          </a:p>
        </p:txBody>
      </p:sp>
      <p:sp>
        <p:nvSpPr>
          <p:cNvPr id="213" name="Google Shape;213;p26"/>
          <p:cNvSpPr txBox="1"/>
          <p:nvPr/>
        </p:nvSpPr>
        <p:spPr>
          <a:xfrm>
            <a:off x="3282646" y="1895542"/>
            <a:ext cx="8449690" cy="1200288"/>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Mettez en évidence l’innovation dans votre concept.</a:t>
            </a: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Expliquez les barrières à l’entrée et les démarches entreprises en matière de Protection Intellectuelle.</a:t>
            </a:r>
            <a:endParaRPr dirty="0"/>
          </a:p>
        </p:txBody>
      </p:sp>
      <p:sp>
        <p:nvSpPr>
          <p:cNvPr id="214" name="Google Shape;214;p26"/>
          <p:cNvSpPr txBox="1"/>
          <p:nvPr/>
        </p:nvSpPr>
        <p:spPr>
          <a:xfrm>
            <a:off x="7213600" y="3816002"/>
            <a:ext cx="4518736" cy="2033456"/>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Vous devez démontrer en quoi votre projet/solution/offre est innovante d’un point de vue marché (différenciation dans la satisfaction des besoins) et produits (innovation technologie, procédé, distribution..).</a:t>
            </a:r>
            <a:br>
              <a:rPr lang="fr-FR" sz="1400" b="1" dirty="0">
                <a:solidFill>
                  <a:srgbClr val="323F4F"/>
                </a:solidFill>
                <a:latin typeface="Calibri"/>
                <a:ea typeface="Calibri"/>
                <a:cs typeface="Calibri"/>
                <a:sym typeface="Calibri"/>
              </a:rPr>
            </a:br>
            <a:endParaRPr dirty="0"/>
          </a:p>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Précisez les éléments de protection de votre innovation : barrières à l’entrée techno ou non (distribution, temps d’apprentissage, savoir-faire, exclusivités…) et votre situation par rapport à la P.I (brevet, enveloppe Soleau...).</a:t>
            </a:r>
            <a:endParaRPr dirty="0"/>
          </a:p>
        </p:txBody>
      </p:sp>
      <p:sp>
        <p:nvSpPr>
          <p:cNvPr id="2" name="Rectangle 1">
            <a:extLst>
              <a:ext uri="{FF2B5EF4-FFF2-40B4-BE49-F238E27FC236}">
                <a16:creationId xmlns:a16="http://schemas.microsoft.com/office/drawing/2014/main" id="{04E19A83-25C8-E8F9-E3AE-382300DB6D37}"/>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AF1B6538-67B8-8FEC-960F-2688D22AC32C}"/>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55CA4D2B-854F-DAC7-C01A-0F30F98F2F0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5212" y="5657413"/>
            <a:ext cx="1388611" cy="1058347"/>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18"/>
        <p:cNvGrpSpPr/>
        <p:nvPr/>
      </p:nvGrpSpPr>
      <p:grpSpPr>
        <a:xfrm>
          <a:off x="0" y="0"/>
          <a:ext cx="0" cy="0"/>
          <a:chOff x="0" y="0"/>
          <a:chExt cx="0" cy="0"/>
        </a:xfrm>
      </p:grpSpPr>
      <p:sp>
        <p:nvSpPr>
          <p:cNvPr id="219" name="Google Shape;219;p27"/>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21" name="Google Shape;221;p27"/>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6</a:t>
            </a:r>
            <a:endParaRPr sz="2400" b="0" i="0" u="none" strike="noStrike" cap="none">
              <a:solidFill>
                <a:srgbClr val="F7B225"/>
              </a:solidFill>
              <a:latin typeface="Times New Roman"/>
              <a:ea typeface="Times New Roman"/>
              <a:cs typeface="Times New Roman"/>
              <a:sym typeface="Times New Roman"/>
            </a:endParaRPr>
          </a:p>
        </p:txBody>
      </p:sp>
      <p:sp>
        <p:nvSpPr>
          <p:cNvPr id="222" name="Google Shape;222;p27"/>
          <p:cNvSpPr/>
          <p:nvPr/>
        </p:nvSpPr>
        <p:spPr>
          <a:xfrm>
            <a:off x="3199863" y="861159"/>
            <a:ext cx="8532473"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chemeClr val="dk2"/>
              </a:buClr>
              <a:buSzPts val="1800"/>
              <a:buFont typeface="Calibri"/>
              <a:buNone/>
            </a:pPr>
            <a:r>
              <a:rPr lang="fr-FR" sz="1800" b="1" i="0" u="none" strike="noStrike" cap="none" dirty="0">
                <a:solidFill>
                  <a:srgbClr val="323F4F"/>
                </a:solidFill>
                <a:latin typeface="Calibri"/>
                <a:ea typeface="Calibri"/>
                <a:cs typeface="Calibri"/>
                <a:sym typeface="Calibri"/>
              </a:rPr>
              <a:t>L’ÉTAT D’AVANCEMENT DU PROJET</a:t>
            </a:r>
            <a:endParaRPr sz="1800" b="0" i="0" u="none" strike="noStrike" cap="none" dirty="0">
              <a:solidFill>
                <a:srgbClr val="323F4F"/>
              </a:solidFill>
              <a:latin typeface="Calibri"/>
              <a:ea typeface="Calibri"/>
              <a:cs typeface="Calibri"/>
              <a:sym typeface="Calibri"/>
            </a:endParaRPr>
          </a:p>
        </p:txBody>
      </p:sp>
      <p:sp>
        <p:nvSpPr>
          <p:cNvPr id="223" name="Google Shape;223;p27"/>
          <p:cNvSpPr txBox="1"/>
          <p:nvPr/>
        </p:nvSpPr>
        <p:spPr>
          <a:xfrm>
            <a:off x="3199862" y="1785857"/>
            <a:ext cx="8532473" cy="2585323"/>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En termes de :</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Réalisation d’études et expertises diverses,</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Cahier des charges OU Réalisation de Prototype industriel, version démo d’appli digitale... </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Pipe commercial : clients pilotes, communautés d’utilisateurs bêta testeurs, partenaires pour site pilote (identifiés ou actés).</a:t>
            </a:r>
            <a:endParaRPr dirty="0"/>
          </a:p>
        </p:txBody>
      </p:sp>
      <p:sp>
        <p:nvSpPr>
          <p:cNvPr id="224" name="Google Shape;224;p27"/>
          <p:cNvSpPr txBox="1"/>
          <p:nvPr/>
        </p:nvSpPr>
        <p:spPr>
          <a:xfrm>
            <a:off x="6837680" y="4791075"/>
            <a:ext cx="4894656" cy="1409485"/>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Le but de cette slide est de :</a:t>
            </a:r>
            <a:endParaRPr dirty="0"/>
          </a:p>
          <a:p>
            <a:pPr marL="0" marR="0" lvl="0" indent="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 Montrer à quel stade se trouve l’entreprise par rapport aux grands challenges de développement : R&amp;D, commercialisation, équipe...</a:t>
            </a:r>
            <a:endParaRPr dirty="0"/>
          </a:p>
          <a:p>
            <a:pPr marL="0" marR="0" lvl="0" indent="0" algn="just" rtl="0">
              <a:spcBef>
                <a:spcPts val="0"/>
              </a:spcBef>
              <a:spcAft>
                <a:spcPts val="0"/>
              </a:spcAft>
              <a:buClr>
                <a:srgbClr val="323F4F"/>
              </a:buClr>
              <a:buSzPts val="1400"/>
              <a:buFont typeface="Calibri"/>
              <a:buChar char="-"/>
            </a:pPr>
            <a:r>
              <a:rPr lang="fr-FR" sz="1400" b="1" dirty="0">
                <a:solidFill>
                  <a:srgbClr val="323F4F"/>
                </a:solidFill>
                <a:latin typeface="Calibri"/>
                <a:ea typeface="Calibri"/>
                <a:cs typeface="Calibri"/>
                <a:sym typeface="Calibri"/>
              </a:rPr>
              <a:t> D’identifier les verrous qu’il vous reste à lever (techno, juridiques, RH, marché…).</a:t>
            </a:r>
            <a:endParaRPr dirty="0"/>
          </a:p>
        </p:txBody>
      </p:sp>
      <p:sp>
        <p:nvSpPr>
          <p:cNvPr id="2" name="Rectangle 1">
            <a:extLst>
              <a:ext uri="{FF2B5EF4-FFF2-40B4-BE49-F238E27FC236}">
                <a16:creationId xmlns:a16="http://schemas.microsoft.com/office/drawing/2014/main" id="{5797CA24-CC1A-D938-84EA-2C16E905BDED}"/>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645EBD0-6AE8-C61A-D688-691D6265DE34}"/>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897CC088-9CA9-3E5F-5D16-7D537C226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5671386"/>
            <a:ext cx="1388611" cy="1058347"/>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28"/>
        <p:cNvGrpSpPr/>
        <p:nvPr/>
      </p:nvGrpSpPr>
      <p:grpSpPr>
        <a:xfrm>
          <a:off x="0" y="0"/>
          <a:ext cx="0" cy="0"/>
          <a:chOff x="0" y="0"/>
          <a:chExt cx="0" cy="0"/>
        </a:xfrm>
      </p:grpSpPr>
      <p:sp>
        <p:nvSpPr>
          <p:cNvPr id="229" name="Google Shape;229;p28"/>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31" name="Google Shape;231;p28"/>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i="0" u="none" strike="noStrike" cap="none">
                <a:solidFill>
                  <a:srgbClr val="F7B225"/>
                </a:solidFill>
                <a:latin typeface="Calibri"/>
                <a:ea typeface="Calibri"/>
                <a:cs typeface="Calibri"/>
                <a:sym typeface="Calibri"/>
              </a:rPr>
              <a:t>Slide Prez 7</a:t>
            </a:r>
            <a:endParaRPr/>
          </a:p>
        </p:txBody>
      </p:sp>
      <p:sp>
        <p:nvSpPr>
          <p:cNvPr id="232" name="Google Shape;232;p28"/>
          <p:cNvSpPr/>
          <p:nvPr/>
        </p:nvSpPr>
        <p:spPr>
          <a:xfrm>
            <a:off x="3482117" y="843955"/>
            <a:ext cx="8341781"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MARCHÉS VISÉS ET AMBITION</a:t>
            </a:r>
            <a:endParaRPr sz="1800" b="1" dirty="0">
              <a:solidFill>
                <a:srgbClr val="323F4F"/>
              </a:solidFill>
              <a:latin typeface="Calibri"/>
              <a:ea typeface="Calibri"/>
              <a:cs typeface="Calibri"/>
              <a:sym typeface="Calibri"/>
            </a:endParaRPr>
          </a:p>
        </p:txBody>
      </p:sp>
      <p:sp>
        <p:nvSpPr>
          <p:cNvPr id="233" name="Google Shape;233;p28"/>
          <p:cNvSpPr txBox="1"/>
          <p:nvPr/>
        </p:nvSpPr>
        <p:spPr>
          <a:xfrm>
            <a:off x="3482117" y="1820351"/>
            <a:ext cx="8320971" cy="1477287"/>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Montrez l’importance du besoin/marché ciblé : quelques chiffres percutants, des schémas, des graphiques, des tendances.</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Montrez la « scalabilité » de votre innovation sur différents segments marché, cibles de clientèle et à l’International.</a:t>
            </a:r>
            <a:endParaRPr dirty="0"/>
          </a:p>
        </p:txBody>
      </p:sp>
      <p:sp>
        <p:nvSpPr>
          <p:cNvPr id="234" name="Google Shape;234;p28"/>
          <p:cNvSpPr txBox="1"/>
          <p:nvPr/>
        </p:nvSpPr>
        <p:spPr>
          <a:xfrm>
            <a:off x="7182132" y="4495800"/>
            <a:ext cx="4620956" cy="1409485"/>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Le but de cette slide est de :</a:t>
            </a:r>
            <a:endParaRPr dirty="0"/>
          </a:p>
          <a:p>
            <a:pPr marL="0" marR="0" lvl="0" indent="0" algn="just" rtl="0">
              <a:spcBef>
                <a:spcPts val="0"/>
              </a:spcBef>
              <a:spcAft>
                <a:spcPts val="0"/>
              </a:spcAft>
              <a:buClr>
                <a:srgbClr val="323F4F"/>
              </a:buClr>
              <a:buSzPts val="1400"/>
              <a:buFont typeface="Calibri"/>
              <a:buNone/>
            </a:pPr>
            <a:r>
              <a:rPr lang="fr-FR" sz="1400" b="1" dirty="0">
                <a:solidFill>
                  <a:srgbClr val="323F4F"/>
                </a:solidFill>
                <a:latin typeface="Calibri"/>
                <a:ea typeface="Calibri"/>
                <a:cs typeface="Calibri"/>
                <a:sym typeface="Calibri"/>
              </a:rPr>
              <a:t>- Montrer que le marché visé est un marché à fort potentiel,</a:t>
            </a:r>
            <a:endParaRPr dirty="0"/>
          </a:p>
          <a:p>
            <a:pPr marL="0" marR="0" lvl="0" indent="0" algn="just" rtl="0">
              <a:lnSpc>
                <a:spcPct val="100000"/>
              </a:lnSpc>
              <a:spcBef>
                <a:spcPts val="0"/>
              </a:spcBef>
              <a:spcAft>
                <a:spcPts val="0"/>
              </a:spcAft>
              <a:buNone/>
            </a:pPr>
            <a:r>
              <a:rPr lang="fr-FR" sz="1400" b="1" dirty="0">
                <a:solidFill>
                  <a:srgbClr val="323F4F"/>
                </a:solidFill>
                <a:latin typeface="Calibri"/>
                <a:ea typeface="Calibri"/>
                <a:cs typeface="Calibri"/>
                <a:sym typeface="Calibri"/>
              </a:rPr>
              <a:t>- Démonter que votre innovation répond bien à un besoin émergent exploitable sur un ou plusieurs marchés,</a:t>
            </a:r>
            <a:endParaRPr dirty="0"/>
          </a:p>
          <a:p>
            <a:pPr marL="0" marR="0" lvl="0" indent="0" algn="just" rtl="0">
              <a:lnSpc>
                <a:spcPct val="100000"/>
              </a:lnSpc>
              <a:spcBef>
                <a:spcPts val="0"/>
              </a:spcBef>
              <a:spcAft>
                <a:spcPts val="0"/>
              </a:spcAft>
              <a:buNone/>
            </a:pPr>
            <a:r>
              <a:rPr lang="fr-FR" sz="1400" b="1" dirty="0">
                <a:solidFill>
                  <a:srgbClr val="323F4F"/>
                </a:solidFill>
                <a:latin typeface="Calibri"/>
                <a:ea typeface="Calibri"/>
                <a:cs typeface="Calibri"/>
                <a:sym typeface="Calibri"/>
              </a:rPr>
              <a:t>- Comprendre les cibles (prioritaires, secondaires…),</a:t>
            </a:r>
            <a:endParaRPr dirty="0"/>
          </a:p>
          <a:p>
            <a:pPr marL="0" marR="0" lvl="0" indent="0" algn="just" rtl="0">
              <a:lnSpc>
                <a:spcPct val="100000"/>
              </a:lnSpc>
              <a:spcBef>
                <a:spcPts val="0"/>
              </a:spcBef>
              <a:spcAft>
                <a:spcPts val="0"/>
              </a:spcAft>
              <a:buNone/>
            </a:pPr>
            <a:r>
              <a:rPr lang="fr-FR" sz="1400" b="1" dirty="0">
                <a:solidFill>
                  <a:srgbClr val="323F4F"/>
                </a:solidFill>
                <a:latin typeface="Calibri"/>
                <a:ea typeface="Calibri"/>
                <a:cs typeface="Calibri"/>
                <a:sym typeface="Calibri"/>
              </a:rPr>
              <a:t>- Démontrer votre ambition internationale.</a:t>
            </a:r>
            <a:endParaRPr dirty="0"/>
          </a:p>
        </p:txBody>
      </p:sp>
      <p:sp>
        <p:nvSpPr>
          <p:cNvPr id="2" name="Rectangle 1">
            <a:extLst>
              <a:ext uri="{FF2B5EF4-FFF2-40B4-BE49-F238E27FC236}">
                <a16:creationId xmlns:a16="http://schemas.microsoft.com/office/drawing/2014/main" id="{9B8B3579-13BE-5B0C-FC26-193D4A8D0511}"/>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3DDCC83-12FD-97D0-C939-96137A52C9CE}"/>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E4C03B9E-BD2D-309D-006D-35BA7025415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5580313"/>
            <a:ext cx="1388611" cy="1058347"/>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38"/>
        <p:cNvGrpSpPr/>
        <p:nvPr/>
      </p:nvGrpSpPr>
      <p:grpSpPr>
        <a:xfrm>
          <a:off x="0" y="0"/>
          <a:ext cx="0" cy="0"/>
          <a:chOff x="0" y="0"/>
          <a:chExt cx="0" cy="0"/>
        </a:xfrm>
      </p:grpSpPr>
      <p:sp>
        <p:nvSpPr>
          <p:cNvPr id="239" name="Google Shape;239;p29"/>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41" name="Google Shape;241;p29"/>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a:solidFill>
                  <a:srgbClr val="F7B225"/>
                </a:solidFill>
                <a:latin typeface="Calibri"/>
                <a:ea typeface="Calibri"/>
                <a:cs typeface="Calibri"/>
                <a:sym typeface="Calibri"/>
              </a:rPr>
              <a:t>Slide Prez 8</a:t>
            </a:r>
            <a:endParaRPr/>
          </a:p>
        </p:txBody>
      </p:sp>
      <p:sp>
        <p:nvSpPr>
          <p:cNvPr id="242" name="Google Shape;242;p29"/>
          <p:cNvSpPr/>
          <p:nvPr/>
        </p:nvSpPr>
        <p:spPr>
          <a:xfrm>
            <a:off x="3318547" y="895564"/>
            <a:ext cx="8413789"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LE MODÈLE ÉCONOMIQUE</a:t>
            </a:r>
            <a:endParaRPr sz="1800" b="1" dirty="0">
              <a:solidFill>
                <a:srgbClr val="323F4F"/>
              </a:solidFill>
              <a:latin typeface="Calibri"/>
              <a:ea typeface="Calibri"/>
              <a:cs typeface="Calibri"/>
              <a:sym typeface="Calibri"/>
            </a:endParaRPr>
          </a:p>
        </p:txBody>
      </p:sp>
      <p:sp>
        <p:nvSpPr>
          <p:cNvPr id="243" name="Google Shape;243;p29"/>
          <p:cNvSpPr txBox="1"/>
          <p:nvPr/>
        </p:nvSpPr>
        <p:spPr>
          <a:xfrm>
            <a:off x="4772025" y="3316137"/>
            <a:ext cx="6960311" cy="2890019"/>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Vous devez expliquer la construction de votre chiffre d’affaires, comment votre entreprise va gagner de l’argent :</a:t>
            </a:r>
            <a:endParaRPr dirty="0"/>
          </a:p>
          <a:p>
            <a:pPr marR="0" lvl="0" algn="just" rtl="0">
              <a:lnSpc>
                <a:spcPct val="100000"/>
              </a:lnSpc>
              <a:spcBef>
                <a:spcPts val="450"/>
              </a:spcBef>
              <a:spcAft>
                <a:spcPts val="0"/>
              </a:spcAft>
              <a:buClr>
                <a:srgbClr val="000000"/>
              </a:buClr>
              <a:buSzPts val="1400"/>
            </a:pPr>
            <a:r>
              <a:rPr lang="fr-FR" b="1" dirty="0">
                <a:solidFill>
                  <a:srgbClr val="323F4F"/>
                </a:solidFill>
                <a:latin typeface="Calibri"/>
                <a:ea typeface="Calibri"/>
                <a:cs typeface="Calibri"/>
                <a:sym typeface="Calibri"/>
              </a:rPr>
              <a:t>- V</a:t>
            </a:r>
            <a:r>
              <a:rPr lang="fr-FR" sz="1400" b="1" dirty="0">
                <a:solidFill>
                  <a:srgbClr val="323F4F"/>
                </a:solidFill>
                <a:latin typeface="Calibri"/>
                <a:ea typeface="Calibri"/>
                <a:cs typeface="Calibri"/>
                <a:sym typeface="Calibri"/>
              </a:rPr>
              <a:t>os cibles clients : à qui vous allez vendre ?</a:t>
            </a:r>
            <a:endParaRPr dirty="0"/>
          </a:p>
          <a:p>
            <a:pPr marR="0" lvl="0" algn="just" rtl="0">
              <a:lnSpc>
                <a:spcPct val="100000"/>
              </a:lnSpc>
              <a:spcBef>
                <a:spcPts val="450"/>
              </a:spcBef>
              <a:spcAft>
                <a:spcPts val="0"/>
              </a:spcAft>
              <a:buClr>
                <a:srgbClr val="000000"/>
              </a:buClr>
              <a:buSzPts val="1400"/>
            </a:pPr>
            <a:r>
              <a:rPr lang="fr-FR" b="1" dirty="0">
                <a:solidFill>
                  <a:srgbClr val="323F4F"/>
                </a:solidFill>
                <a:latin typeface="Calibri"/>
                <a:ea typeface="Calibri"/>
                <a:cs typeface="Calibri"/>
                <a:sym typeface="Calibri"/>
              </a:rPr>
              <a:t>- L</a:t>
            </a:r>
            <a:r>
              <a:rPr lang="fr-FR" sz="1400" b="1" dirty="0">
                <a:solidFill>
                  <a:srgbClr val="323F4F"/>
                </a:solidFill>
                <a:latin typeface="Calibri"/>
                <a:ea typeface="Calibri"/>
                <a:cs typeface="Calibri"/>
                <a:sym typeface="Calibri"/>
              </a:rPr>
              <a:t>e modèle de revenu : ce que vous allez vendre, sous quelle forme, à quel prix, avec quel bénéfice ?</a:t>
            </a:r>
            <a:endParaRPr dirty="0"/>
          </a:p>
          <a:p>
            <a:pPr marR="0" lvl="0" algn="just" rtl="0">
              <a:lnSpc>
                <a:spcPct val="100000"/>
              </a:lnSpc>
              <a:spcBef>
                <a:spcPts val="450"/>
              </a:spcBef>
              <a:spcAft>
                <a:spcPts val="0"/>
              </a:spcAft>
              <a:buClr>
                <a:srgbClr val="000000"/>
              </a:buClr>
              <a:buSzPts val="1400"/>
            </a:pPr>
            <a:r>
              <a:rPr lang="fr-FR" b="1" dirty="0">
                <a:solidFill>
                  <a:srgbClr val="323F4F"/>
                </a:solidFill>
                <a:latin typeface="Calibri"/>
                <a:ea typeface="Calibri"/>
                <a:cs typeface="Calibri"/>
                <a:sym typeface="Calibri"/>
              </a:rPr>
              <a:t>- L</a:t>
            </a:r>
            <a:r>
              <a:rPr lang="fr-FR" sz="1400" b="1" dirty="0">
                <a:solidFill>
                  <a:srgbClr val="323F4F"/>
                </a:solidFill>
                <a:latin typeface="Calibri"/>
                <a:ea typeface="Calibri"/>
                <a:cs typeface="Calibri"/>
                <a:sym typeface="Calibri"/>
              </a:rPr>
              <a:t>a part de récurrence dans les revenus (abonnement, obsolescence…).</a:t>
            </a:r>
            <a:endParaRPr dirty="0"/>
          </a:p>
          <a:p>
            <a:pPr marL="0" marR="0" lvl="0" indent="0" algn="just" rtl="0">
              <a:lnSpc>
                <a:spcPct val="100000"/>
              </a:lnSpc>
              <a:spcBef>
                <a:spcPts val="450"/>
              </a:spcBef>
              <a:spcAft>
                <a:spcPts val="0"/>
              </a:spcAft>
              <a:buClr>
                <a:srgbClr val="000000"/>
              </a:buClr>
              <a:buSzPts val="1400"/>
              <a:buFont typeface="Calibri"/>
              <a:buNone/>
            </a:pPr>
            <a:r>
              <a:rPr lang="fr-FR" sz="1400" b="1" u="sng" dirty="0">
                <a:solidFill>
                  <a:srgbClr val="323F4F"/>
                </a:solidFill>
                <a:latin typeface="Calibri"/>
                <a:ea typeface="Calibri"/>
                <a:cs typeface="Calibri"/>
                <a:sym typeface="Calibri"/>
              </a:rPr>
              <a:t>Remarques</a:t>
            </a:r>
            <a:r>
              <a:rPr lang="fr-FR" sz="1400" b="1" dirty="0">
                <a:solidFill>
                  <a:srgbClr val="323F4F"/>
                </a:solidFill>
                <a:latin typeface="Calibri"/>
                <a:ea typeface="Calibri"/>
                <a:cs typeface="Calibri"/>
                <a:sym typeface="Calibri"/>
              </a:rPr>
              <a:t> : </a:t>
            </a:r>
            <a:endParaRPr dirty="0"/>
          </a:p>
          <a:p>
            <a:pPr marL="0" marR="0" lvl="0" indent="0" algn="just" rtl="0">
              <a:lnSpc>
                <a:spcPct val="100000"/>
              </a:lnSpc>
              <a:spcBef>
                <a:spcPts val="45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 Vous pouvez disposer de plusieurs modèles de revenus en fonction de vos gammes de produits ou segments de marché.</a:t>
            </a:r>
            <a:endParaRPr dirty="0"/>
          </a:p>
          <a:p>
            <a:pPr marL="0" marR="0" lvl="0" indent="0" algn="just" rtl="0">
              <a:spcBef>
                <a:spcPts val="450"/>
              </a:spcBef>
              <a:spcAft>
                <a:spcPts val="0"/>
              </a:spcAft>
              <a:buNone/>
            </a:pPr>
            <a:r>
              <a:rPr lang="fr-FR" sz="1400" b="1" dirty="0">
                <a:solidFill>
                  <a:srgbClr val="323F4F"/>
                </a:solidFill>
                <a:latin typeface="Calibri"/>
                <a:ea typeface="Calibri"/>
                <a:cs typeface="Calibri"/>
                <a:sym typeface="Calibri"/>
              </a:rPr>
              <a:t>- L’innovation peut venir du modèle de revenu. Dans ce cas, une comparaison doit être faite avec les business models existants .</a:t>
            </a:r>
            <a:endParaRPr sz="1400" b="1" dirty="0">
              <a:solidFill>
                <a:srgbClr val="323F4F"/>
              </a:solidFill>
              <a:latin typeface="Calibri"/>
              <a:ea typeface="Calibri"/>
              <a:cs typeface="Calibri"/>
              <a:sym typeface="Calibri"/>
            </a:endParaRPr>
          </a:p>
        </p:txBody>
      </p:sp>
      <p:sp>
        <p:nvSpPr>
          <p:cNvPr id="244" name="Google Shape;244;p29"/>
          <p:cNvSpPr txBox="1"/>
          <p:nvPr/>
        </p:nvSpPr>
        <p:spPr>
          <a:xfrm>
            <a:off x="3318547" y="1421609"/>
            <a:ext cx="8413789" cy="1477287"/>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Quelles sont vos cibles de clientèle ?</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 est la nature de vos revenus (actuels/futurs) : vente de produits, licences, locations, collaborations, contrats de maintenance, entretiens, abonnements, système freemium… ?</a:t>
            </a:r>
            <a:endParaRPr sz="1800" b="1" dirty="0">
              <a:solidFill>
                <a:schemeClr val="dk2"/>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14F9B4B8-C42E-FE23-FD26-199D9D519EF0}"/>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5E58417E-BB92-107B-396E-73EC5D735824}"/>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D86C9939-5B50-EA82-35E8-E231075846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5212" y="5656332"/>
            <a:ext cx="1388611" cy="1058347"/>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48"/>
        <p:cNvGrpSpPr/>
        <p:nvPr/>
      </p:nvGrpSpPr>
      <p:grpSpPr>
        <a:xfrm>
          <a:off x="0" y="0"/>
          <a:ext cx="0" cy="0"/>
          <a:chOff x="0" y="0"/>
          <a:chExt cx="0" cy="0"/>
        </a:xfrm>
      </p:grpSpPr>
      <p:sp>
        <p:nvSpPr>
          <p:cNvPr id="249" name="Google Shape;249;p30"/>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51" name="Google Shape;251;p30"/>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a:solidFill>
                  <a:srgbClr val="F7B225"/>
                </a:solidFill>
                <a:latin typeface="Calibri"/>
                <a:ea typeface="Calibri"/>
                <a:cs typeface="Calibri"/>
                <a:sym typeface="Calibri"/>
              </a:rPr>
              <a:t>Slide Prez 9</a:t>
            </a:r>
            <a:endParaRPr/>
          </a:p>
        </p:txBody>
      </p:sp>
      <p:sp>
        <p:nvSpPr>
          <p:cNvPr id="252" name="Google Shape;252;p30"/>
          <p:cNvSpPr/>
          <p:nvPr/>
        </p:nvSpPr>
        <p:spPr>
          <a:xfrm>
            <a:off x="3386867" y="986830"/>
            <a:ext cx="8413789" cy="470190"/>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LA STRATÉGIE COMMERCIALE (ET INDUSTRIELLE SI CONCERNÉ)</a:t>
            </a:r>
            <a:endParaRPr sz="1800" b="1" dirty="0">
              <a:solidFill>
                <a:srgbClr val="323F4F"/>
              </a:solidFill>
              <a:latin typeface="Calibri"/>
              <a:ea typeface="Calibri"/>
              <a:cs typeface="Calibri"/>
              <a:sym typeface="Calibri"/>
            </a:endParaRPr>
          </a:p>
        </p:txBody>
      </p:sp>
      <p:sp>
        <p:nvSpPr>
          <p:cNvPr id="253" name="Google Shape;253;p30"/>
          <p:cNvSpPr txBox="1"/>
          <p:nvPr/>
        </p:nvSpPr>
        <p:spPr>
          <a:xfrm>
            <a:off x="3386867" y="1705216"/>
            <a:ext cx="8413789" cy="1477287"/>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Quelles est votre stratégie commerciale (actuelle/envisagée) : partenariats, collaboration grands comptes, prescripteurs, distributeurs, vente en ligne, réseau…</a:t>
            </a: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 est votre stratégie industrielle : moyens de production, sous-traitance, </a:t>
            </a:r>
            <a:r>
              <a:rPr lang="fr-FR" sz="1800" b="1" dirty="0" err="1">
                <a:solidFill>
                  <a:schemeClr val="dk2"/>
                </a:solidFill>
                <a:latin typeface="Calibri"/>
                <a:ea typeface="Calibri"/>
                <a:cs typeface="Calibri"/>
                <a:sym typeface="Calibri"/>
              </a:rPr>
              <a:t>co-conception</a:t>
            </a:r>
            <a:r>
              <a:rPr lang="fr-FR" sz="1800" b="1" dirty="0">
                <a:solidFill>
                  <a:schemeClr val="dk2"/>
                </a:solidFill>
                <a:latin typeface="Calibri"/>
                <a:ea typeface="Calibri"/>
                <a:cs typeface="Calibri"/>
                <a:sym typeface="Calibri"/>
              </a:rPr>
              <a:t>, (types de partenariats industriels envisagés).</a:t>
            </a:r>
            <a:endParaRPr dirty="0"/>
          </a:p>
        </p:txBody>
      </p:sp>
      <p:sp>
        <p:nvSpPr>
          <p:cNvPr id="254" name="Google Shape;254;p30"/>
          <p:cNvSpPr txBox="1"/>
          <p:nvPr/>
        </p:nvSpPr>
        <p:spPr>
          <a:xfrm>
            <a:off x="7013196" y="4319801"/>
            <a:ext cx="4787459" cy="1818012"/>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Il s’agit dans cette slide de répondre aux questions suivantes :</a:t>
            </a:r>
            <a:endParaRPr dirty="0"/>
          </a:p>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 Comment pensez-vous procéder pour réaliser vos 1ères ventes et développer votre chiffre d’affaires en France et à l’Export ?</a:t>
            </a:r>
            <a:endParaRPr dirty="0"/>
          </a:p>
          <a:p>
            <a:pPr marL="0" marR="0" lvl="0" indent="0" algn="just" rtl="0">
              <a:lnSpc>
                <a:spcPct val="100000"/>
              </a:lnSpc>
              <a:spcBef>
                <a:spcPts val="0"/>
              </a:spcBef>
              <a:spcAft>
                <a:spcPts val="0"/>
              </a:spcAft>
              <a:buClr>
                <a:srgbClr val="000000"/>
              </a:buClr>
              <a:buSzPts val="1400"/>
              <a:buFont typeface="Arial"/>
              <a:buNone/>
            </a:pPr>
            <a:endParaRPr sz="1400" b="1" dirty="0">
              <a:solidFill>
                <a:srgbClr val="323F4F"/>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 Comment prévoyez-vous de déployer votre organisation industrielle/de passer à l’échelle industrielle : ingénierie, prototypage, présérie, fabrication, logistique…</a:t>
            </a:r>
            <a:endParaRPr sz="1400" b="1" dirty="0">
              <a:solidFill>
                <a:srgbClr val="323F4F"/>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88DE83AF-8146-789F-4503-40D61439971F}"/>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38FA8073-BFE0-34EF-1657-A9D5DDC0E965}"/>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9CEEA6A1-B2DA-D7EA-97FC-3B1D33CE32C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5212" y="5608639"/>
            <a:ext cx="1388611" cy="1058347"/>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48"/>
        <p:cNvGrpSpPr/>
        <p:nvPr/>
      </p:nvGrpSpPr>
      <p:grpSpPr>
        <a:xfrm>
          <a:off x="0" y="0"/>
          <a:ext cx="0" cy="0"/>
          <a:chOff x="0" y="0"/>
          <a:chExt cx="0" cy="0"/>
        </a:xfrm>
      </p:grpSpPr>
      <p:sp>
        <p:nvSpPr>
          <p:cNvPr id="249" name="Google Shape;249;p30"/>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51" name="Google Shape;251;p30"/>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a:solidFill>
                  <a:srgbClr val="F7B225"/>
                </a:solidFill>
                <a:latin typeface="Calibri"/>
                <a:ea typeface="Calibri"/>
                <a:cs typeface="Calibri"/>
                <a:sym typeface="Calibri"/>
              </a:rPr>
              <a:t>Slide Prez 9</a:t>
            </a:r>
            <a:endParaRPr/>
          </a:p>
        </p:txBody>
      </p:sp>
      <p:sp>
        <p:nvSpPr>
          <p:cNvPr id="252" name="Google Shape;252;p30"/>
          <p:cNvSpPr/>
          <p:nvPr/>
        </p:nvSpPr>
        <p:spPr>
          <a:xfrm>
            <a:off x="3386867" y="986830"/>
            <a:ext cx="8413789" cy="470190"/>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PRÉVISIONNEL FINANCIER</a:t>
            </a:r>
            <a:endParaRPr sz="1800" b="1" dirty="0">
              <a:solidFill>
                <a:srgbClr val="323F4F"/>
              </a:solidFill>
              <a:latin typeface="Calibri"/>
              <a:ea typeface="Calibri"/>
              <a:cs typeface="Calibri"/>
              <a:sym typeface="Calibri"/>
            </a:endParaRPr>
          </a:p>
        </p:txBody>
      </p:sp>
      <p:sp>
        <p:nvSpPr>
          <p:cNvPr id="253" name="Google Shape;253;p30"/>
          <p:cNvSpPr txBox="1"/>
          <p:nvPr/>
        </p:nvSpPr>
        <p:spPr>
          <a:xfrm>
            <a:off x="3421922" y="1705216"/>
            <a:ext cx="8378734" cy="923289"/>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Quelles prévisions de CA, emplois sur les 3/5 prochaines années ?</a:t>
            </a: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Quels sont vos besoins à financer (montant total et types de dépenses) ?</a:t>
            </a:r>
            <a:endParaRPr dirty="0"/>
          </a:p>
        </p:txBody>
      </p:sp>
      <p:sp>
        <p:nvSpPr>
          <p:cNvPr id="254" name="Google Shape;254;p30"/>
          <p:cNvSpPr txBox="1"/>
          <p:nvPr/>
        </p:nvSpPr>
        <p:spPr>
          <a:xfrm>
            <a:off x="7013196" y="4319801"/>
            <a:ext cx="4787459" cy="1387125"/>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Il s’agit dans cette slide :</a:t>
            </a:r>
            <a:endParaRPr dirty="0"/>
          </a:p>
          <a:p>
            <a:pPr marR="0" lvl="0" algn="just" rtl="0">
              <a:lnSpc>
                <a:spcPct val="100000"/>
              </a:lnSpc>
              <a:spcBef>
                <a:spcPts val="0"/>
              </a:spcBef>
              <a:spcAft>
                <a:spcPts val="0"/>
              </a:spcAft>
              <a:buClr>
                <a:srgbClr val="000000"/>
              </a:buClr>
              <a:buSzPts val="1400"/>
            </a:pPr>
            <a:r>
              <a:rPr lang="fr-FR" sz="1400" b="1" dirty="0">
                <a:solidFill>
                  <a:srgbClr val="323F4F"/>
                </a:solidFill>
                <a:latin typeface="Calibri"/>
                <a:ea typeface="Calibri"/>
                <a:cs typeface="Calibri"/>
                <a:sym typeface="Calibri"/>
              </a:rPr>
              <a:t>- Pour les projets, de nous communiquer votre première version de BP si déjà travaillé,</a:t>
            </a:r>
          </a:p>
          <a:p>
            <a:pPr marR="0" lvl="0" algn="just" rtl="0">
              <a:lnSpc>
                <a:spcPct val="100000"/>
              </a:lnSpc>
              <a:spcBef>
                <a:spcPts val="0"/>
              </a:spcBef>
              <a:spcAft>
                <a:spcPts val="0"/>
              </a:spcAft>
              <a:buClr>
                <a:srgbClr val="000000"/>
              </a:buClr>
              <a:buSzPts val="1400"/>
            </a:pPr>
            <a:r>
              <a:rPr lang="fr-FR" b="1" dirty="0">
                <a:solidFill>
                  <a:srgbClr val="323F4F"/>
                </a:solidFill>
                <a:latin typeface="Calibri"/>
                <a:ea typeface="Calibri"/>
                <a:cs typeface="Calibri"/>
                <a:sym typeface="Calibri"/>
              </a:rPr>
              <a:t>- Pour les entreprises créées, </a:t>
            </a:r>
            <a:r>
              <a:rPr lang="fr-FR" sz="1400" b="1" dirty="0">
                <a:solidFill>
                  <a:srgbClr val="323F4F"/>
                </a:solidFill>
                <a:latin typeface="Calibri"/>
                <a:ea typeface="Calibri"/>
                <a:cs typeface="Calibri"/>
                <a:sym typeface="Calibri"/>
              </a:rPr>
              <a:t>de nous communiquer votre BP actuel avec le réalisé N-1,</a:t>
            </a:r>
            <a:endParaRPr sz="1400" b="1" dirty="0">
              <a:solidFill>
                <a:srgbClr val="323F4F"/>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r>
              <a:rPr lang="fr-FR" sz="1400" b="1" dirty="0">
                <a:solidFill>
                  <a:srgbClr val="323F4F"/>
                </a:solidFill>
                <a:latin typeface="Calibri"/>
                <a:ea typeface="Calibri"/>
                <a:cs typeface="Calibri"/>
                <a:sym typeface="Calibri"/>
              </a:rPr>
              <a:t>- Vos besoins à financer totaux si déjà estimés.</a:t>
            </a:r>
            <a:endParaRPr sz="1400" b="1" dirty="0">
              <a:solidFill>
                <a:srgbClr val="323F4F"/>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00B13F4D-745C-E6D9-8911-BA1064A8D230}"/>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790F949-98F4-8B10-BC50-4FB4A0B4D2E9}"/>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D9398994-B36E-09D4-AE2E-7F01B891294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5657413"/>
            <a:ext cx="1388611" cy="1058347"/>
          </a:xfrm>
          <a:prstGeom prst="rect">
            <a:avLst/>
          </a:prstGeom>
        </p:spPr>
      </p:pic>
    </p:spTree>
    <p:extLst>
      <p:ext uri="{BB962C8B-B14F-4D97-AF65-F5344CB8AC3E}">
        <p14:creationId xmlns:p14="http://schemas.microsoft.com/office/powerpoint/2010/main" val="13232036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58"/>
        <p:cNvGrpSpPr/>
        <p:nvPr/>
      </p:nvGrpSpPr>
      <p:grpSpPr>
        <a:xfrm>
          <a:off x="0" y="0"/>
          <a:ext cx="0" cy="0"/>
          <a:chOff x="0" y="0"/>
          <a:chExt cx="0" cy="0"/>
        </a:xfrm>
      </p:grpSpPr>
      <p:sp>
        <p:nvSpPr>
          <p:cNvPr id="259" name="Google Shape;259;p31"/>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61" name="Google Shape;261;p31"/>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spcBef>
                <a:spcPts val="0"/>
              </a:spcBef>
              <a:spcAft>
                <a:spcPts val="0"/>
              </a:spcAft>
              <a:buNone/>
            </a:pPr>
            <a:r>
              <a:rPr lang="fr-FR" sz="1800" b="1">
                <a:solidFill>
                  <a:srgbClr val="F7B225"/>
                </a:solidFill>
                <a:latin typeface="Calibri"/>
                <a:ea typeface="Calibri"/>
                <a:cs typeface="Calibri"/>
                <a:sym typeface="Calibri"/>
              </a:rPr>
              <a:t>Slide Prez 10</a:t>
            </a:r>
            <a:endParaRPr/>
          </a:p>
        </p:txBody>
      </p:sp>
      <p:sp>
        <p:nvSpPr>
          <p:cNvPr id="262" name="Google Shape;262;p31"/>
          <p:cNvSpPr/>
          <p:nvPr/>
        </p:nvSpPr>
        <p:spPr>
          <a:xfrm>
            <a:off x="2314575" y="1681851"/>
            <a:ext cx="9417760" cy="2145819"/>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w="9525" cap="flat" cmpd="sng">
            <a:solidFill>
              <a:schemeClr val="dk2"/>
            </a:solidFill>
            <a:prstDash val="solid"/>
            <a:round/>
            <a:headEnd type="none" w="sm" len="sm"/>
            <a:tailEnd type="none" w="sm" len="sm"/>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Les atouts identifiés de votre territoire d’implantation pour l’expérimentation produit : ressources naturelles, positionnement géographique, stratégie économique, spécificités régionales, présence de partenaires clés….</a:t>
            </a:r>
            <a:endParaRPr dirty="0"/>
          </a:p>
          <a:p>
            <a:pPr marL="0" marR="0" lvl="0" indent="0" algn="just" rtl="0">
              <a:spcBef>
                <a:spcPts val="0"/>
              </a:spcBef>
              <a:spcAft>
                <a:spcPts val="0"/>
              </a:spcAft>
              <a:buNone/>
            </a:pPr>
            <a:endParaRPr sz="1800" b="1" dirty="0">
              <a:solidFill>
                <a:schemeClr val="dk2"/>
              </a:solidFill>
              <a:latin typeface="Calibri"/>
              <a:ea typeface="Calibri"/>
              <a:cs typeface="Calibri"/>
              <a:sym typeface="Calibri"/>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Vos besoins en partenariat et ressources (commerciales et/ou industrielles) : expertise, moyens de production, locaux industriels…</a:t>
            </a:r>
            <a:endParaRPr dirty="0"/>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Nom des partenaires clés identifiés (entreprises et acteurs économiques).</a:t>
            </a:r>
            <a:endParaRPr dirty="0"/>
          </a:p>
        </p:txBody>
      </p:sp>
      <p:sp>
        <p:nvSpPr>
          <p:cNvPr id="263" name="Google Shape;263;p31"/>
          <p:cNvSpPr/>
          <p:nvPr/>
        </p:nvSpPr>
        <p:spPr>
          <a:xfrm>
            <a:off x="3241040" y="826121"/>
            <a:ext cx="8491296"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spcBef>
                <a:spcPts val="0"/>
              </a:spcBef>
              <a:spcAft>
                <a:spcPts val="0"/>
              </a:spcAft>
              <a:buNone/>
            </a:pPr>
            <a:r>
              <a:rPr lang="fr-FR" sz="1800" b="1" dirty="0">
                <a:solidFill>
                  <a:srgbClr val="323F4F"/>
                </a:solidFill>
                <a:latin typeface="Calibri"/>
                <a:ea typeface="Calibri"/>
                <a:cs typeface="Calibri"/>
                <a:sym typeface="Calibri"/>
              </a:rPr>
              <a:t>VOTRE IMPLANTATION EN OCCITANIE / VOTRE INTÉRÊT POUR UN ACCOMPAGNEMENT</a:t>
            </a:r>
            <a:endParaRPr sz="1800" b="1" dirty="0">
              <a:solidFill>
                <a:srgbClr val="323F4F"/>
              </a:solidFill>
              <a:latin typeface="Calibri"/>
              <a:ea typeface="Calibri"/>
              <a:cs typeface="Calibri"/>
              <a:sym typeface="Calibri"/>
            </a:endParaRPr>
          </a:p>
        </p:txBody>
      </p:sp>
      <p:sp>
        <p:nvSpPr>
          <p:cNvPr id="264" name="Google Shape;264;p31"/>
          <p:cNvSpPr txBox="1"/>
          <p:nvPr/>
        </p:nvSpPr>
        <p:spPr>
          <a:xfrm>
            <a:off x="7312007" y="4540271"/>
            <a:ext cx="4420329" cy="1847811"/>
          </a:xfrm>
          <a:prstGeom prst="rect">
            <a:avLst/>
          </a:prstGeom>
          <a:solidFill>
            <a:srgbClr val="F7B225"/>
          </a:solidFill>
          <a:ln>
            <a:noFill/>
          </a:ln>
        </p:spPr>
        <p:txBody>
          <a:bodyPr spcFirstLastPara="1" wrap="square" lIns="90000" tIns="46775" rIns="90000" bIns="46775" anchor="t" anchorCtr="1">
            <a:spAutoFit/>
          </a:bodyPr>
          <a:lstStyle/>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L’objectif est d’expliquer :</a:t>
            </a:r>
            <a:endParaRPr dirty="0"/>
          </a:p>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 Le choix de votre implantation sur l’un des territoires de l’Occitanie en mettant en avant la complémentarité du projet avec les territoires d’expérimentation visés,</a:t>
            </a:r>
            <a:endParaRPr dirty="0"/>
          </a:p>
          <a:p>
            <a:pPr marL="0" marR="0" lvl="0" indent="0" algn="just" rtl="0">
              <a:spcBef>
                <a:spcPts val="0"/>
              </a:spcBef>
              <a:spcAft>
                <a:spcPts val="0"/>
              </a:spcAft>
              <a:buNone/>
            </a:pPr>
            <a:r>
              <a:rPr lang="fr-FR" sz="1400" b="1" dirty="0">
                <a:solidFill>
                  <a:srgbClr val="323F4F"/>
                </a:solidFill>
                <a:latin typeface="Calibri"/>
                <a:ea typeface="Calibri"/>
                <a:cs typeface="Calibri"/>
                <a:sym typeface="Calibri"/>
              </a:rPr>
              <a:t>- L’intérêt d’être accompagné par le catalyseur biterrois (ex : mise en relation avec des partenaires industriels locaux et des acteurs de la filière visée, valeur de l’accompagnement proposé…).</a:t>
            </a:r>
            <a:endParaRPr dirty="0"/>
          </a:p>
        </p:txBody>
      </p:sp>
      <p:sp>
        <p:nvSpPr>
          <p:cNvPr id="2" name="Rectangle 1">
            <a:extLst>
              <a:ext uri="{FF2B5EF4-FFF2-40B4-BE49-F238E27FC236}">
                <a16:creationId xmlns:a16="http://schemas.microsoft.com/office/drawing/2014/main" id="{AF4C2B30-6611-9F99-8176-C25AE1076729}"/>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0A25BF1A-F3EC-4D16-C082-1C573CDF83F5}"/>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52B71C69-8B81-52A8-538D-E8E1F6FB835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5212" y="5657413"/>
            <a:ext cx="1388611" cy="105834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5"/>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42910573-46BB-84AC-69F3-5632A6123211}"/>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Google Shape;94;p14">
            <a:extLst>
              <a:ext uri="{FF2B5EF4-FFF2-40B4-BE49-F238E27FC236}">
                <a16:creationId xmlns:a16="http://schemas.microsoft.com/office/drawing/2014/main" id="{431DB70E-1AF0-3880-C9F2-C1C31BB80C99}"/>
              </a:ext>
            </a:extLst>
          </p:cNvPr>
          <p:cNvSpPr/>
          <p:nvPr/>
        </p:nvSpPr>
        <p:spPr>
          <a:xfrm>
            <a:off x="2469396" y="533857"/>
            <a:ext cx="7253208"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dirty="0">
                <a:solidFill>
                  <a:srgbClr val="0C0C0C"/>
                </a:solidFill>
                <a:latin typeface="Calibri"/>
                <a:ea typeface="Calibri"/>
                <a:cs typeface="Calibri"/>
                <a:sym typeface="Calibri"/>
              </a:rPr>
              <a:t>  </a:t>
            </a:r>
            <a:r>
              <a:rPr lang="fr-FR" sz="3600" b="1" i="0" u="none" strike="noStrike" cap="none" dirty="0">
                <a:solidFill>
                  <a:srgbClr val="2F5496"/>
                </a:solidFill>
                <a:latin typeface="Calibri"/>
                <a:ea typeface="Calibri"/>
                <a:cs typeface="Calibri"/>
                <a:sym typeface="Calibri"/>
              </a:rPr>
              <a:t> </a:t>
            </a:r>
            <a:r>
              <a:rPr lang="fr-FR" sz="3600" b="1" i="0" u="none" strike="noStrike" cap="none" dirty="0">
                <a:solidFill>
                  <a:srgbClr val="002060"/>
                </a:solidFill>
                <a:latin typeface="Calibri"/>
                <a:ea typeface="Calibri"/>
                <a:cs typeface="Calibri"/>
                <a:sym typeface="Calibri"/>
              </a:rPr>
              <a:t>CONSIGNES </a:t>
            </a:r>
            <a:r>
              <a:rPr lang="fr-FR" sz="3600" b="1" i="0" u="none" strike="noStrike" cap="none" dirty="0">
                <a:solidFill>
                  <a:schemeClr val="accent4"/>
                </a:solidFill>
                <a:latin typeface="Calibri"/>
                <a:ea typeface="Calibri"/>
                <a:cs typeface="Calibri"/>
                <a:sym typeface="Calibri"/>
              </a:rPr>
              <a:t>GÉNÉRALES</a:t>
            </a:r>
            <a:endParaRPr dirty="0"/>
          </a:p>
        </p:txBody>
      </p:sp>
      <p:sp>
        <p:nvSpPr>
          <p:cNvPr id="6" name="Google Shape;95;p14">
            <a:extLst>
              <a:ext uri="{FF2B5EF4-FFF2-40B4-BE49-F238E27FC236}">
                <a16:creationId xmlns:a16="http://schemas.microsoft.com/office/drawing/2014/main" id="{C1C9379C-296B-20B3-1562-0F912A3EDF42}"/>
              </a:ext>
            </a:extLst>
          </p:cNvPr>
          <p:cNvSpPr txBox="1"/>
          <p:nvPr/>
        </p:nvSpPr>
        <p:spPr>
          <a:xfrm>
            <a:off x="3271186" y="2042959"/>
            <a:ext cx="7888239" cy="3475526"/>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fr-FR" sz="1800" b="0" i="0" u="none" strike="noStrike" cap="none" dirty="0">
                <a:solidFill>
                  <a:srgbClr val="000000"/>
                </a:solidFill>
                <a:latin typeface="Calibri"/>
                <a:ea typeface="Calibri"/>
                <a:cs typeface="Calibri"/>
                <a:sym typeface="Calibri"/>
              </a:rPr>
              <a:t> </a:t>
            </a:r>
            <a:r>
              <a:rPr lang="fr-FR" sz="1800" b="1" i="0" u="sng" strike="noStrike" cap="none" dirty="0">
                <a:solidFill>
                  <a:schemeClr val="dk2"/>
                </a:solidFill>
                <a:latin typeface="Calibri"/>
                <a:ea typeface="Calibri"/>
                <a:cs typeface="Calibri"/>
                <a:sym typeface="Calibri"/>
              </a:rPr>
              <a:t>Les dossiers de candidature devront être retournés avant le 30 septembre 2024 </a:t>
            </a:r>
            <a:r>
              <a:rPr lang="fr-FR" sz="1800" b="1" i="0" strike="noStrike" cap="none" dirty="0">
                <a:solidFill>
                  <a:schemeClr val="dk2"/>
                </a:solidFill>
                <a:latin typeface="Calibri"/>
                <a:ea typeface="Calibri"/>
                <a:cs typeface="Calibri"/>
                <a:sym typeface="Calibri"/>
              </a:rPr>
              <a:t>:</a:t>
            </a:r>
            <a:endParaRPr sz="1800" b="0" i="0" strike="noStrike" cap="none" dirty="0">
              <a:solidFill>
                <a:schemeClr val="dk2"/>
              </a:solidFill>
              <a:latin typeface="Calibri"/>
              <a:ea typeface="Calibri"/>
              <a:cs typeface="Calibri"/>
              <a:sym typeface="Calibri"/>
            </a:endParaRPr>
          </a:p>
          <a:p>
            <a:pPr marL="285750" marR="0" lvl="0" indent="-285750" algn="l" rtl="0">
              <a:spcBef>
                <a:spcPts val="80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Sous la forme d’un seul document ;</a:t>
            </a:r>
            <a:endParaRPr sz="1800" b="0" i="0" u="none" strike="noStrike" cap="none" dirty="0">
              <a:solidFill>
                <a:schemeClr val="dk2"/>
              </a:solidFill>
              <a:latin typeface="Calibri"/>
              <a:ea typeface="Calibri"/>
              <a:cs typeface="Calibri"/>
              <a:sym typeface="Calibri"/>
            </a:endParaRPr>
          </a:p>
          <a:p>
            <a:pPr marL="285750" marR="0" lvl="0" indent="-285750" algn="l" rtl="0">
              <a:spcBef>
                <a:spcPts val="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Sous format électronique PDF/PPT ;</a:t>
            </a:r>
            <a:r>
              <a:rPr lang="fr-FR" sz="1800" b="1" i="0" u="none" strike="noStrike" cap="none" dirty="0">
                <a:solidFill>
                  <a:schemeClr val="dk2"/>
                </a:solidFill>
                <a:latin typeface="Calibri"/>
                <a:ea typeface="Calibri"/>
                <a:cs typeface="Calibri"/>
                <a:sym typeface="Calibri"/>
              </a:rPr>
              <a:t> </a:t>
            </a:r>
            <a:endParaRPr sz="1800" b="0" i="0" u="none" strike="noStrike" cap="none" dirty="0">
              <a:solidFill>
                <a:schemeClr val="dk2"/>
              </a:solidFill>
              <a:latin typeface="Calibri"/>
              <a:ea typeface="Calibri"/>
              <a:cs typeface="Calibri"/>
              <a:sym typeface="Calibri"/>
            </a:endParaRPr>
          </a:p>
          <a:p>
            <a:pPr marL="285750" marR="0" lvl="0" indent="-285750" algn="l" rtl="0">
              <a:spcBef>
                <a:spcPts val="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A envoyer par mail à : </a:t>
            </a:r>
            <a:r>
              <a:rPr lang="fr-FR" sz="1800" b="0" i="0" u="sng" strike="noStrike" cap="none" dirty="0">
                <a:solidFill>
                  <a:schemeClr val="hlink"/>
                </a:solidFill>
                <a:latin typeface="Calibri"/>
                <a:ea typeface="Calibri"/>
                <a:cs typeface="Calibri"/>
                <a:sym typeface="Calibri"/>
                <a:hlinkClick r:id="rId4"/>
              </a:rPr>
              <a:t>info@innovosud.fr</a:t>
            </a:r>
            <a:endParaRPr lang="fr-FR" sz="1800" b="0" i="0" u="sng" strike="noStrike" cap="none" dirty="0">
              <a:solidFill>
                <a:schemeClr val="hlink"/>
              </a:solidFill>
              <a:latin typeface="Calibri"/>
              <a:ea typeface="Calibri"/>
              <a:cs typeface="Calibri"/>
              <a:sym typeface="Calibri"/>
            </a:endParaRPr>
          </a:p>
          <a:p>
            <a:pPr marL="285750" marR="0" lvl="0" indent="-285750" algn="l" rtl="0">
              <a:spcBef>
                <a:spcPts val="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Pour tout renseignement complémentaire, </a:t>
            </a:r>
            <a:r>
              <a:rPr lang="fr-FR" sz="1800" dirty="0">
                <a:solidFill>
                  <a:schemeClr val="dk2"/>
                </a:solidFill>
                <a:latin typeface="Calibri"/>
                <a:cs typeface="Calibri"/>
                <a:sym typeface="Calibri"/>
              </a:rPr>
              <a:t>vous pouvez contacter Muriel </a:t>
            </a:r>
            <a:r>
              <a:rPr lang="fr-FR" sz="1800" dirty="0" err="1">
                <a:solidFill>
                  <a:schemeClr val="dk2"/>
                </a:solidFill>
                <a:latin typeface="Calibri"/>
                <a:cs typeface="Calibri"/>
                <a:sym typeface="Calibri"/>
              </a:rPr>
              <a:t>LAGUENS</a:t>
            </a:r>
            <a:r>
              <a:rPr lang="fr-FR" sz="1800" dirty="0">
                <a:solidFill>
                  <a:schemeClr val="dk2"/>
                </a:solidFill>
                <a:latin typeface="Calibri"/>
                <a:cs typeface="Calibri"/>
                <a:sym typeface="Calibri"/>
              </a:rPr>
              <a:t> au 07 56 42 37 73.</a:t>
            </a:r>
          </a:p>
          <a:p>
            <a:pPr marL="0" marR="0" lvl="0" indent="0" algn="l" rtl="0">
              <a:spcBef>
                <a:spcPts val="0"/>
              </a:spcBef>
              <a:spcAft>
                <a:spcPts val="0"/>
              </a:spcAft>
              <a:buNone/>
            </a:pPr>
            <a:endParaRPr sz="1800" b="0" i="0" u="sng" strike="noStrike" cap="none" dirty="0">
              <a:solidFill>
                <a:schemeClr val="dk2"/>
              </a:solidFill>
              <a:latin typeface="Calibri"/>
              <a:ea typeface="Calibri"/>
              <a:cs typeface="Calibri"/>
              <a:sym typeface="Calibri"/>
            </a:endParaRPr>
          </a:p>
          <a:p>
            <a:pPr marL="0" marR="0" lvl="0" indent="0" algn="l" rtl="0">
              <a:lnSpc>
                <a:spcPct val="107000"/>
              </a:lnSpc>
              <a:spcBef>
                <a:spcPts val="0"/>
              </a:spcBef>
              <a:spcAft>
                <a:spcPts val="0"/>
              </a:spcAft>
              <a:buNone/>
            </a:pPr>
            <a:r>
              <a:rPr lang="fr-FR" sz="1800" b="1" i="0" u="sng" strike="noStrike" cap="none" dirty="0">
                <a:solidFill>
                  <a:schemeClr val="dk2"/>
                </a:solidFill>
                <a:latin typeface="Calibri"/>
                <a:ea typeface="Calibri"/>
                <a:cs typeface="Calibri"/>
                <a:sym typeface="Calibri"/>
              </a:rPr>
              <a:t>2 étapes dans le dossier de candidature</a:t>
            </a:r>
            <a:r>
              <a:rPr lang="fr-FR" sz="1800" b="1" i="0" strike="noStrike" cap="none" dirty="0">
                <a:solidFill>
                  <a:schemeClr val="dk2"/>
                </a:solidFill>
                <a:latin typeface="Calibri"/>
                <a:ea typeface="Calibri"/>
                <a:cs typeface="Calibri"/>
                <a:sym typeface="Calibri"/>
              </a:rPr>
              <a:t> :</a:t>
            </a:r>
            <a:endParaRPr dirty="0"/>
          </a:p>
          <a:p>
            <a:pPr marL="285750" marR="0" lvl="0" indent="-285750" algn="l" rtl="0">
              <a:spcBef>
                <a:spcPts val="80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Partie administrative du dossier : Slides Admin 1 à 4</a:t>
            </a:r>
            <a:endParaRPr dirty="0"/>
          </a:p>
          <a:p>
            <a:pPr marL="285750" marR="0" lvl="0" indent="-285750" algn="l" rtl="0">
              <a:spcBef>
                <a:spcPts val="0"/>
              </a:spcBef>
              <a:spcAft>
                <a:spcPts val="0"/>
              </a:spcAft>
              <a:buClr>
                <a:srgbClr val="EF7D00"/>
              </a:buClr>
              <a:buSzPts val="1000"/>
              <a:buFont typeface="Noto Sans Symbols"/>
              <a:buChar char="❖"/>
            </a:pPr>
            <a:r>
              <a:rPr lang="fr-FR" sz="1800" b="0" i="0" u="none" strike="noStrike" cap="none" dirty="0">
                <a:solidFill>
                  <a:schemeClr val="dk2"/>
                </a:solidFill>
                <a:latin typeface="Calibri"/>
                <a:ea typeface="Calibri"/>
                <a:cs typeface="Calibri"/>
                <a:sym typeface="Calibri"/>
              </a:rPr>
              <a:t>Partie présentation du projet : Slides Prez 1 à 10</a:t>
            </a:r>
            <a:endParaRPr sz="1800" b="0" i="0" u="none" strike="noStrike" cap="none" dirty="0">
              <a:solidFill>
                <a:schemeClr val="dk2"/>
              </a:solidFill>
              <a:latin typeface="Calibri"/>
              <a:ea typeface="Calibri"/>
              <a:cs typeface="Calibri"/>
              <a:sym typeface="Calibri"/>
            </a:endParaRPr>
          </a:p>
          <a:p>
            <a:pPr marL="285750" marR="0" lvl="0" indent="-222250" algn="l" rtl="0">
              <a:spcBef>
                <a:spcPts val="0"/>
              </a:spcBef>
              <a:spcAft>
                <a:spcPts val="0"/>
              </a:spcAft>
              <a:buClr>
                <a:srgbClr val="EF7D00"/>
              </a:buClr>
              <a:buSzPts val="1000"/>
              <a:buFont typeface="Noto Sans Symbols"/>
              <a:buNone/>
            </a:pPr>
            <a:endParaRPr sz="2400" b="0" i="0" u="none" strike="noStrike" cap="none" dirty="0">
              <a:solidFill>
                <a:schemeClr val="dk1"/>
              </a:solidFill>
              <a:latin typeface="Calibri"/>
              <a:ea typeface="Calibri"/>
              <a:cs typeface="Calibri"/>
              <a:sym typeface="Calibri"/>
            </a:endParaRPr>
          </a:p>
        </p:txBody>
      </p:sp>
      <p:pic>
        <p:nvPicPr>
          <p:cNvPr id="7" name="Image 6">
            <a:extLst>
              <a:ext uri="{FF2B5EF4-FFF2-40B4-BE49-F238E27FC236}">
                <a16:creationId xmlns:a16="http://schemas.microsoft.com/office/drawing/2014/main" id="{4D77809F-ED8D-5D28-18E7-EAFDD9D92A92}"/>
              </a:ext>
            </a:extLst>
          </p:cNvPr>
          <p:cNvPicPr>
            <a:picLocks noChangeAspect="1"/>
          </p:cNvPicPr>
          <p:nvPr/>
        </p:nvPicPr>
        <p:blipFill>
          <a:blip r:embed="rId5"/>
          <a:stretch>
            <a:fillRect/>
          </a:stretch>
        </p:blipFill>
        <p:spPr>
          <a:xfrm>
            <a:off x="338269" y="142240"/>
            <a:ext cx="2328308" cy="1359356"/>
          </a:xfrm>
          <a:prstGeom prst="rect">
            <a:avLst/>
          </a:prstGeom>
        </p:spPr>
      </p:pic>
      <p:pic>
        <p:nvPicPr>
          <p:cNvPr id="8" name="Image 7">
            <a:extLst>
              <a:ext uri="{FF2B5EF4-FFF2-40B4-BE49-F238E27FC236}">
                <a16:creationId xmlns:a16="http://schemas.microsoft.com/office/drawing/2014/main" id="{B6C6D2EA-8D8B-7896-4AFE-768F5F9D2A4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65120" y="342487"/>
            <a:ext cx="1388611" cy="105834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58"/>
        <p:cNvGrpSpPr/>
        <p:nvPr/>
      </p:nvGrpSpPr>
      <p:grpSpPr>
        <a:xfrm>
          <a:off x="0" y="0"/>
          <a:ext cx="0" cy="0"/>
          <a:chOff x="0" y="0"/>
          <a:chExt cx="0" cy="0"/>
        </a:xfrm>
      </p:grpSpPr>
      <p:sp>
        <p:nvSpPr>
          <p:cNvPr id="259" name="Google Shape;259;p31"/>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AF4C2B30-6611-9F99-8176-C25AE1076729}"/>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0A25BF1A-F3EC-4D16-C082-1C573CDF83F5}"/>
              </a:ext>
            </a:extLst>
          </p:cNvPr>
          <p:cNvPicPr>
            <a:picLocks noChangeAspect="1"/>
          </p:cNvPicPr>
          <p:nvPr/>
        </p:nvPicPr>
        <p:blipFill>
          <a:blip r:embed="rId4"/>
          <a:stretch>
            <a:fillRect/>
          </a:stretch>
        </p:blipFill>
        <p:spPr>
          <a:xfrm>
            <a:off x="9278083" y="191983"/>
            <a:ext cx="2328308" cy="1359356"/>
          </a:xfrm>
          <a:prstGeom prst="rect">
            <a:avLst/>
          </a:prstGeom>
        </p:spPr>
      </p:pic>
      <p:pic>
        <p:nvPicPr>
          <p:cNvPr id="5" name="Image 4">
            <a:extLst>
              <a:ext uri="{FF2B5EF4-FFF2-40B4-BE49-F238E27FC236}">
                <a16:creationId xmlns:a16="http://schemas.microsoft.com/office/drawing/2014/main" id="{112F8708-ED80-A5DD-F9B2-EC61EE0057E2}"/>
              </a:ext>
            </a:extLst>
          </p:cNvPr>
          <p:cNvPicPr>
            <a:picLocks noChangeAspect="1"/>
          </p:cNvPicPr>
          <p:nvPr/>
        </p:nvPicPr>
        <p:blipFill rotWithShape="1">
          <a:blip r:embed="rId5"/>
          <a:srcRect l="22258" r="18858"/>
          <a:stretch/>
        </p:blipFill>
        <p:spPr>
          <a:xfrm>
            <a:off x="380245" y="384729"/>
            <a:ext cx="7070757" cy="918865"/>
          </a:xfrm>
          <a:prstGeom prst="rect">
            <a:avLst/>
          </a:prstGeom>
        </p:spPr>
      </p:pic>
      <p:sp>
        <p:nvSpPr>
          <p:cNvPr id="6" name="Google Shape;269;p32">
            <a:extLst>
              <a:ext uri="{FF2B5EF4-FFF2-40B4-BE49-F238E27FC236}">
                <a16:creationId xmlns:a16="http://schemas.microsoft.com/office/drawing/2014/main" id="{0E2A59B7-B85D-C6EE-1E17-CA696041BC92}"/>
              </a:ext>
            </a:extLst>
          </p:cNvPr>
          <p:cNvSpPr/>
          <p:nvPr/>
        </p:nvSpPr>
        <p:spPr>
          <a:xfrm>
            <a:off x="2573989" y="2559014"/>
            <a:ext cx="7253208" cy="1645387"/>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dirty="0">
                <a:solidFill>
                  <a:srgbClr val="002060"/>
                </a:solidFill>
                <a:latin typeface="Calibri"/>
                <a:ea typeface="Calibri"/>
                <a:cs typeface="Calibri"/>
                <a:sym typeface="Calibri"/>
              </a:rPr>
              <a:t>RAPPEL DES DIFFÉRENTES ÉTAPES </a:t>
            </a:r>
            <a:endParaRPr sz="3600" b="1" i="0" u="none" strike="noStrike" cap="none" dirty="0">
              <a:solidFill>
                <a:srgbClr val="AEABAB"/>
              </a:solidFill>
              <a:latin typeface="Calibri"/>
              <a:ea typeface="Calibri"/>
              <a:cs typeface="Calibri"/>
              <a:sym typeface="Calibri"/>
            </a:endParaRPr>
          </a:p>
          <a:p>
            <a:pPr marL="0" marR="0" lvl="0" indent="0" algn="ctr" rtl="0">
              <a:lnSpc>
                <a:spcPct val="150000"/>
              </a:lnSpc>
              <a:spcBef>
                <a:spcPts val="0"/>
              </a:spcBef>
              <a:spcAft>
                <a:spcPts val="0"/>
              </a:spcAft>
              <a:buNone/>
            </a:pPr>
            <a:r>
              <a:rPr lang="fr-FR" sz="3600" b="1" dirty="0">
                <a:solidFill>
                  <a:schemeClr val="accent4"/>
                </a:solidFill>
                <a:latin typeface="Calibri"/>
                <a:ea typeface="Calibri"/>
                <a:cs typeface="Calibri"/>
                <a:sym typeface="Calibri"/>
              </a:rPr>
              <a:t>DE SÉLECTION</a:t>
            </a:r>
            <a:endParaRPr dirty="0"/>
          </a:p>
        </p:txBody>
      </p:sp>
      <p:sp>
        <p:nvSpPr>
          <p:cNvPr id="7" name="Google Shape;270;p32">
            <a:extLst>
              <a:ext uri="{FF2B5EF4-FFF2-40B4-BE49-F238E27FC236}">
                <a16:creationId xmlns:a16="http://schemas.microsoft.com/office/drawing/2014/main" id="{13B006C6-2E78-7333-2EFD-B170A709D62E}"/>
              </a:ext>
            </a:extLst>
          </p:cNvPr>
          <p:cNvSpPr txBox="1"/>
          <p:nvPr/>
        </p:nvSpPr>
        <p:spPr>
          <a:xfrm>
            <a:off x="5348056" y="5366288"/>
            <a:ext cx="6725575" cy="646290"/>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EF7D00"/>
              </a:buClr>
              <a:buSzPts val="1000"/>
              <a:buFont typeface="Noto Sans Symbols"/>
              <a:buChar char="❖"/>
            </a:pPr>
            <a:r>
              <a:rPr lang="fr-FR" sz="1800" b="1" dirty="0">
                <a:solidFill>
                  <a:schemeClr val="dk2"/>
                </a:solidFill>
                <a:latin typeface="Calibri"/>
                <a:ea typeface="Calibri"/>
                <a:cs typeface="Calibri"/>
                <a:sym typeface="Calibri"/>
              </a:rPr>
              <a:t>30 septembre 2024 : Date de clôture des dossiers de candidatures</a:t>
            </a:r>
            <a:endParaRPr sz="1800" b="1" dirty="0">
              <a:solidFill>
                <a:schemeClr val="dk2"/>
              </a:solidFill>
              <a:latin typeface="Calibri"/>
              <a:ea typeface="Calibri"/>
              <a:cs typeface="Calibri"/>
              <a:sym typeface="Calibri"/>
            </a:endParaRPr>
          </a:p>
          <a:p>
            <a:pPr marL="285750" marR="0" lvl="0" indent="-285750" algn="l" rtl="0">
              <a:spcBef>
                <a:spcPts val="0"/>
              </a:spcBef>
              <a:spcAft>
                <a:spcPts val="0"/>
              </a:spcAft>
              <a:buClr>
                <a:srgbClr val="EF7D00"/>
              </a:buClr>
              <a:buSzPts val="1000"/>
              <a:buFont typeface="Noto Sans Symbols"/>
              <a:buChar char="❖"/>
            </a:pPr>
            <a:r>
              <a:rPr lang="fr-FR" sz="1800" b="1" dirty="0">
                <a:solidFill>
                  <a:schemeClr val="dk2"/>
                </a:solidFill>
                <a:latin typeface="Calibri"/>
                <a:ea typeface="Calibri"/>
                <a:cs typeface="Calibri"/>
                <a:sym typeface="Calibri"/>
              </a:rPr>
              <a:t>04 octobre 2024 : Comité de Sélection des projets</a:t>
            </a:r>
            <a:endParaRPr dirty="0"/>
          </a:p>
        </p:txBody>
      </p:sp>
    </p:spTree>
    <p:extLst>
      <p:ext uri="{BB962C8B-B14F-4D97-AF65-F5344CB8AC3E}">
        <p14:creationId xmlns:p14="http://schemas.microsoft.com/office/powerpoint/2010/main" val="4057023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9"/>
        <p:cNvGrpSpPr/>
        <p:nvPr/>
      </p:nvGrpSpPr>
      <p:grpSpPr>
        <a:xfrm>
          <a:off x="0" y="0"/>
          <a:ext cx="0" cy="0"/>
          <a:chOff x="0" y="0"/>
          <a:chExt cx="0" cy="0"/>
        </a:xfrm>
      </p:grpSpPr>
      <p:sp>
        <p:nvSpPr>
          <p:cNvPr id="100" name="Google Shape;100;p15"/>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01" name="Google Shape;101;p15"/>
          <p:cNvSpPr txBox="1"/>
          <p:nvPr/>
        </p:nvSpPr>
        <p:spPr>
          <a:xfrm>
            <a:off x="3804471" y="2844155"/>
            <a:ext cx="6048672"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800" b="1" i="0" u="none" strike="noStrike" cap="none">
                <a:solidFill>
                  <a:schemeClr val="lt1"/>
                </a:solidFill>
                <a:latin typeface="Calibri"/>
                <a:ea typeface="Calibri"/>
                <a:cs typeface="Calibri"/>
                <a:sym typeface="Calibri"/>
              </a:rPr>
              <a:t>PARTIE 1 : DOSSIER ADMINISTRATIF</a:t>
            </a:r>
            <a:endParaRPr sz="1800" b="1" i="0" u="none" strike="noStrike" cap="none">
              <a:solidFill>
                <a:schemeClr val="dk1"/>
              </a:solidFill>
              <a:latin typeface="Calibri"/>
              <a:ea typeface="Calibri"/>
              <a:cs typeface="Calibri"/>
              <a:sym typeface="Calibri"/>
            </a:endParaRPr>
          </a:p>
        </p:txBody>
      </p:sp>
      <p:sp>
        <p:nvSpPr>
          <p:cNvPr id="103" name="Google Shape;103;p15"/>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a:solidFill>
                  <a:schemeClr val="dk2"/>
                </a:solidFill>
                <a:latin typeface="Calibri"/>
                <a:ea typeface="Calibri"/>
                <a:cs typeface="Calibri"/>
                <a:sym typeface="Calibri"/>
              </a:rPr>
              <a:t>Slide Admin</a:t>
            </a:r>
            <a:endParaRPr sz="2400" b="0" i="0" u="none" strike="noStrike" cap="none">
              <a:solidFill>
                <a:schemeClr val="dk2"/>
              </a:solidFill>
              <a:latin typeface="Times New Roman"/>
              <a:ea typeface="Times New Roman"/>
              <a:cs typeface="Times New Roman"/>
              <a:sym typeface="Times New Roman"/>
            </a:endParaRPr>
          </a:p>
        </p:txBody>
      </p:sp>
      <p:sp>
        <p:nvSpPr>
          <p:cNvPr id="2" name="Rectangle 1">
            <a:extLst>
              <a:ext uri="{FF2B5EF4-FFF2-40B4-BE49-F238E27FC236}">
                <a16:creationId xmlns:a16="http://schemas.microsoft.com/office/drawing/2014/main" id="{42910573-46BB-84AC-69F3-5632A6123211}"/>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9B19D9CB-BAA9-9713-08F1-9C644E8DDC43}"/>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BFBB990C-CE00-E5AD-A5B8-69269CDF1B5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11854" y="5544802"/>
            <a:ext cx="1388611" cy="1058347"/>
          </a:xfrm>
          <a:prstGeom prst="rect">
            <a:avLst/>
          </a:prstGeom>
        </p:spPr>
      </p:pic>
    </p:spTree>
    <p:extLst>
      <p:ext uri="{BB962C8B-B14F-4D97-AF65-F5344CB8AC3E}">
        <p14:creationId xmlns:p14="http://schemas.microsoft.com/office/powerpoint/2010/main" val="2775705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9"/>
        <p:cNvGrpSpPr/>
        <p:nvPr/>
      </p:nvGrpSpPr>
      <p:grpSpPr>
        <a:xfrm>
          <a:off x="0" y="0"/>
          <a:ext cx="0" cy="0"/>
          <a:chOff x="0" y="0"/>
          <a:chExt cx="0" cy="0"/>
        </a:xfrm>
      </p:grpSpPr>
      <p:sp>
        <p:nvSpPr>
          <p:cNvPr id="120" name="Google Shape;120;p17"/>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22" name="Google Shape;122;p17"/>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dirty="0">
                <a:solidFill>
                  <a:schemeClr val="dk2"/>
                </a:solidFill>
                <a:latin typeface="Calibri"/>
                <a:ea typeface="Calibri"/>
                <a:cs typeface="Calibri"/>
                <a:sym typeface="Calibri"/>
              </a:rPr>
              <a:t>Slide Admin 1</a:t>
            </a:r>
            <a:endParaRPr sz="2400" b="0" i="0" u="none" strike="noStrike" cap="none" dirty="0">
              <a:solidFill>
                <a:schemeClr val="dk2"/>
              </a:solidFill>
              <a:latin typeface="Times New Roman"/>
              <a:ea typeface="Times New Roman"/>
              <a:cs typeface="Times New Roman"/>
              <a:sym typeface="Times New Roman"/>
            </a:endParaRPr>
          </a:p>
        </p:txBody>
      </p:sp>
      <p:sp>
        <p:nvSpPr>
          <p:cNvPr id="123" name="Google Shape;123;p17"/>
          <p:cNvSpPr txBox="1"/>
          <p:nvPr/>
        </p:nvSpPr>
        <p:spPr>
          <a:xfrm>
            <a:off x="3690351" y="1639177"/>
            <a:ext cx="8078818"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MATURITÉ  DU PROJET :   </a:t>
            </a:r>
            <a:endParaRPr sz="2000" b="1" i="0" u="none" strike="noStrike" cap="none" dirty="0">
              <a:solidFill>
                <a:schemeClr val="lt1"/>
              </a:solidFill>
              <a:latin typeface="Times New Roman"/>
              <a:ea typeface="Times New Roman"/>
              <a:cs typeface="Times New Roman"/>
              <a:sym typeface="Times New Roman"/>
            </a:endParaRPr>
          </a:p>
        </p:txBody>
      </p:sp>
      <p:sp>
        <p:nvSpPr>
          <p:cNvPr id="124" name="Google Shape;124;p17"/>
          <p:cNvSpPr txBox="1"/>
          <p:nvPr/>
        </p:nvSpPr>
        <p:spPr>
          <a:xfrm>
            <a:off x="3683999" y="2182814"/>
            <a:ext cx="8085170" cy="2585323"/>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Avez-vous déjà créé une entreprise pour ce projet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 Oui                                      ☐ Non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Nom de l’entreprise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Forme juridique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 SIREN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Siège social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Date de création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Capital de départ et CCA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Nbre d’associés : </a:t>
            </a:r>
            <a:endParaRPr dirty="0"/>
          </a:p>
        </p:txBody>
      </p:sp>
      <p:sp>
        <p:nvSpPr>
          <p:cNvPr id="125" name="Google Shape;125;p17"/>
          <p:cNvSpPr txBox="1"/>
          <p:nvPr/>
        </p:nvSpPr>
        <p:spPr>
          <a:xfrm>
            <a:off x="3683999" y="4948906"/>
            <a:ext cx="8085170"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lt1"/>
                </a:solidFill>
                <a:latin typeface="Calibri"/>
                <a:ea typeface="Calibri"/>
                <a:cs typeface="Calibri"/>
                <a:sym typeface="Calibri"/>
              </a:rPr>
              <a:t>SUIVI ACTUEL :   </a:t>
            </a:r>
            <a:endParaRPr sz="2000" b="1" i="0" u="none" strike="noStrike" cap="none">
              <a:solidFill>
                <a:schemeClr val="lt1"/>
              </a:solidFill>
              <a:latin typeface="Times New Roman"/>
              <a:ea typeface="Times New Roman"/>
              <a:cs typeface="Times New Roman"/>
              <a:sym typeface="Times New Roman"/>
            </a:endParaRPr>
          </a:p>
        </p:txBody>
      </p:sp>
      <p:sp>
        <p:nvSpPr>
          <p:cNvPr id="126" name="Google Shape;126;p17"/>
          <p:cNvSpPr txBox="1"/>
          <p:nvPr/>
        </p:nvSpPr>
        <p:spPr>
          <a:xfrm>
            <a:off x="3683999" y="5499007"/>
            <a:ext cx="8085170" cy="923289"/>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Êtes-vous suivi par une structure d’accompagnement actuellement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 Oui 		   ☐ Non</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Si oui, laquelle ? Pour répondre à quels besoins ? </a:t>
            </a:r>
            <a:endParaRPr dirty="0"/>
          </a:p>
        </p:txBody>
      </p:sp>
      <p:sp>
        <p:nvSpPr>
          <p:cNvPr id="2" name="Rectangle 1">
            <a:extLst>
              <a:ext uri="{FF2B5EF4-FFF2-40B4-BE49-F238E27FC236}">
                <a16:creationId xmlns:a16="http://schemas.microsoft.com/office/drawing/2014/main" id="{F18E85D9-C991-4C24-742F-8D8CA6D915B0}"/>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619304B-E491-B8AF-433A-5BE443AEC4EA}"/>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81C9CEDD-6A50-C5E9-54C8-30D61593E4D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5580312"/>
            <a:ext cx="1388611" cy="1058347"/>
          </a:xfrm>
          <a:prstGeom prst="rect">
            <a:avLst/>
          </a:prstGeom>
        </p:spPr>
      </p:pic>
      <p:sp>
        <p:nvSpPr>
          <p:cNvPr id="5" name="Google Shape;109;p16">
            <a:extLst>
              <a:ext uri="{FF2B5EF4-FFF2-40B4-BE49-F238E27FC236}">
                <a16:creationId xmlns:a16="http://schemas.microsoft.com/office/drawing/2014/main" id="{92F0506E-0BEC-C710-3BF3-042F02A05F41}"/>
              </a:ext>
            </a:extLst>
          </p:cNvPr>
          <p:cNvSpPr txBox="1"/>
          <p:nvPr/>
        </p:nvSpPr>
        <p:spPr>
          <a:xfrm>
            <a:off x="3690351" y="994795"/>
            <a:ext cx="8078818"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NOM DU PROJET :   </a:t>
            </a:r>
            <a:endParaRPr sz="2000" b="1" i="0" u="none" strike="noStrike" cap="none" dirty="0">
              <a:solidFill>
                <a:schemeClr val="lt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30"/>
        <p:cNvGrpSpPr/>
        <p:nvPr/>
      </p:nvGrpSpPr>
      <p:grpSpPr>
        <a:xfrm>
          <a:off x="0" y="0"/>
          <a:ext cx="0" cy="0"/>
          <a:chOff x="0" y="0"/>
          <a:chExt cx="0" cy="0"/>
        </a:xfrm>
      </p:grpSpPr>
      <p:sp>
        <p:nvSpPr>
          <p:cNvPr id="131" name="Google Shape;131;p18"/>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33" name="Google Shape;133;p18"/>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dirty="0">
                <a:solidFill>
                  <a:schemeClr val="dk2"/>
                </a:solidFill>
                <a:latin typeface="Calibri"/>
                <a:ea typeface="Calibri"/>
                <a:cs typeface="Calibri"/>
                <a:sym typeface="Calibri"/>
              </a:rPr>
              <a:t>Slide Admin 2</a:t>
            </a:r>
            <a:endParaRPr sz="2400" b="0" i="0" u="none" strike="noStrike" cap="none" dirty="0">
              <a:solidFill>
                <a:schemeClr val="dk2"/>
              </a:solidFill>
              <a:latin typeface="Times New Roman"/>
              <a:ea typeface="Times New Roman"/>
              <a:cs typeface="Times New Roman"/>
              <a:sym typeface="Times New Roman"/>
            </a:endParaRPr>
          </a:p>
        </p:txBody>
      </p:sp>
      <p:sp>
        <p:nvSpPr>
          <p:cNvPr id="134" name="Google Shape;134;p18"/>
          <p:cNvSpPr txBox="1"/>
          <p:nvPr/>
        </p:nvSpPr>
        <p:spPr>
          <a:xfrm>
            <a:off x="3865775" y="1218116"/>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IDENTITÉ DES PORTEURS DE PROJET :  </a:t>
            </a:r>
            <a:endParaRPr sz="2000" b="1" i="0" u="none" strike="noStrike" cap="none" dirty="0">
              <a:solidFill>
                <a:schemeClr val="lt1"/>
              </a:solidFill>
              <a:latin typeface="Calibri"/>
              <a:ea typeface="Calibri"/>
              <a:cs typeface="Calibri"/>
              <a:sym typeface="Calibri"/>
            </a:endParaRPr>
          </a:p>
        </p:txBody>
      </p:sp>
      <p:sp>
        <p:nvSpPr>
          <p:cNvPr id="135" name="Google Shape;135;p18"/>
          <p:cNvSpPr txBox="1"/>
          <p:nvPr/>
        </p:nvSpPr>
        <p:spPr>
          <a:xfrm>
            <a:off x="3865775" y="2567318"/>
            <a:ext cx="7903394" cy="3139281"/>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Nom-Prénom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Date de naissance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Lieu de naissance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Statut : </a:t>
            </a:r>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En recherche d’emploi       ☐ </a:t>
            </a:r>
            <a:r>
              <a:rPr lang="fr-FR" sz="1800" b="1" i="0" u="none" strike="noStrike" cap="none" dirty="0" err="1">
                <a:solidFill>
                  <a:schemeClr val="dk2"/>
                </a:solidFill>
                <a:latin typeface="Calibri"/>
                <a:ea typeface="Calibri"/>
                <a:cs typeface="Calibri"/>
                <a:sym typeface="Calibri"/>
              </a:rPr>
              <a:t>Salarié.e</a:t>
            </a:r>
            <a:r>
              <a:rPr lang="fr-FR" sz="1800" b="1" i="0" u="none" strike="noStrike" cap="none" dirty="0">
                <a:solidFill>
                  <a:schemeClr val="dk2"/>
                </a:solidFill>
                <a:latin typeface="Calibri"/>
                <a:ea typeface="Calibri"/>
                <a:cs typeface="Calibri"/>
                <a:sym typeface="Calibri"/>
              </a:rPr>
              <a:t>       ☐ </a:t>
            </a:r>
            <a:r>
              <a:rPr lang="fr-FR" sz="1800" b="1" i="0" u="none" strike="noStrike" cap="none" dirty="0" err="1">
                <a:solidFill>
                  <a:schemeClr val="dk2"/>
                </a:solidFill>
                <a:latin typeface="Calibri"/>
                <a:ea typeface="Calibri"/>
                <a:cs typeface="Calibri"/>
                <a:sym typeface="Calibri"/>
              </a:rPr>
              <a:t>Etudiant.e</a:t>
            </a:r>
            <a:r>
              <a:rPr lang="fr-FR" sz="1800" b="1" i="0" u="none" strike="noStrike" cap="none" dirty="0">
                <a:solidFill>
                  <a:schemeClr val="dk2"/>
                </a:solidFill>
                <a:latin typeface="Calibri"/>
                <a:ea typeface="Calibri"/>
                <a:cs typeface="Calibri"/>
                <a:sym typeface="Calibri"/>
              </a:rPr>
              <a:t>      ☐ Chef d’entreprise</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Autre, précisez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Adresse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Code postal : 		            Ville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Courriel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Téléphone :</a:t>
            </a:r>
            <a:endParaRPr dirty="0"/>
          </a:p>
          <a:p>
            <a:pPr marL="0" marR="0" lvl="0" indent="0" algn="l" rtl="0">
              <a:spcBef>
                <a:spcPts val="0"/>
              </a:spcBef>
              <a:spcAft>
                <a:spcPts val="0"/>
              </a:spcAft>
              <a:buNone/>
            </a:pPr>
            <a:endParaRPr sz="1800" b="0" i="0" u="none" strike="noStrike" cap="none" dirty="0">
              <a:solidFill>
                <a:schemeClr val="dk2"/>
              </a:solidFill>
              <a:latin typeface="Calibri"/>
              <a:ea typeface="Calibri"/>
              <a:cs typeface="Calibri"/>
              <a:sym typeface="Calibri"/>
            </a:endParaRPr>
          </a:p>
        </p:txBody>
      </p:sp>
      <p:sp>
        <p:nvSpPr>
          <p:cNvPr id="136" name="Google Shape;136;p18"/>
          <p:cNvSpPr txBox="1"/>
          <p:nvPr/>
        </p:nvSpPr>
        <p:spPr>
          <a:xfrm>
            <a:off x="3865775" y="1798508"/>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lt1"/>
                </a:solidFill>
                <a:latin typeface="Calibri"/>
                <a:ea typeface="Calibri"/>
                <a:cs typeface="Calibri"/>
                <a:sym typeface="Calibri"/>
              </a:rPr>
              <a:t>PORTEUR DE PROJET 1 :   </a:t>
            </a:r>
            <a:endParaRPr sz="2000" b="1" i="0" u="none" strike="noStrike" cap="none">
              <a:solidFill>
                <a:schemeClr val="lt1"/>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65510652-335F-89E0-3B2E-36B6EB630F63}"/>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07FA741E-96DF-33C1-1B93-9E53D50BD06C}"/>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4EE40868-CB87-6184-9E70-25D8E83D77E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5580313"/>
            <a:ext cx="1388611" cy="105834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40"/>
        <p:cNvGrpSpPr/>
        <p:nvPr/>
      </p:nvGrpSpPr>
      <p:grpSpPr>
        <a:xfrm>
          <a:off x="0" y="0"/>
          <a:ext cx="0" cy="0"/>
          <a:chOff x="0" y="0"/>
          <a:chExt cx="0" cy="0"/>
        </a:xfrm>
      </p:grpSpPr>
      <p:sp>
        <p:nvSpPr>
          <p:cNvPr id="141" name="Google Shape;141;p19"/>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43" name="Google Shape;143;p19"/>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dirty="0">
                <a:solidFill>
                  <a:schemeClr val="dk2"/>
                </a:solidFill>
                <a:latin typeface="Calibri"/>
                <a:ea typeface="Calibri"/>
                <a:cs typeface="Calibri"/>
                <a:sym typeface="Calibri"/>
              </a:rPr>
              <a:t>Slide Admin 3</a:t>
            </a:r>
            <a:endParaRPr sz="2400" b="0" i="0" u="none" strike="noStrike" cap="none" dirty="0">
              <a:solidFill>
                <a:schemeClr val="dk2"/>
              </a:solidFill>
              <a:latin typeface="Times New Roman"/>
              <a:ea typeface="Times New Roman"/>
              <a:cs typeface="Times New Roman"/>
              <a:sym typeface="Times New Roman"/>
            </a:endParaRPr>
          </a:p>
        </p:txBody>
      </p:sp>
      <p:sp>
        <p:nvSpPr>
          <p:cNvPr id="144" name="Google Shape;144;p19"/>
          <p:cNvSpPr txBox="1"/>
          <p:nvPr/>
        </p:nvSpPr>
        <p:spPr>
          <a:xfrm>
            <a:off x="3865775" y="1218116"/>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IDENTITÉ DES PORTEURS DE PROJET :   </a:t>
            </a:r>
            <a:endParaRPr sz="2000" b="1" i="0" u="none" strike="noStrike" cap="none" dirty="0">
              <a:solidFill>
                <a:schemeClr val="lt1"/>
              </a:solidFill>
              <a:latin typeface="Calibri"/>
              <a:ea typeface="Calibri"/>
              <a:cs typeface="Calibri"/>
              <a:sym typeface="Calibri"/>
            </a:endParaRPr>
          </a:p>
        </p:txBody>
      </p:sp>
      <p:sp>
        <p:nvSpPr>
          <p:cNvPr id="145" name="Google Shape;145;p19"/>
          <p:cNvSpPr txBox="1"/>
          <p:nvPr/>
        </p:nvSpPr>
        <p:spPr>
          <a:xfrm>
            <a:off x="3865775" y="1798508"/>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lt1"/>
                </a:solidFill>
                <a:latin typeface="Calibri"/>
                <a:ea typeface="Calibri"/>
                <a:cs typeface="Calibri"/>
                <a:sym typeface="Calibri"/>
              </a:rPr>
              <a:t>PORTEUR DE PROJET 2 :   </a:t>
            </a:r>
            <a:endParaRPr sz="2000" b="1" i="0" u="none" strike="noStrike" cap="none">
              <a:solidFill>
                <a:schemeClr val="lt1"/>
              </a:solidFill>
              <a:latin typeface="Calibri"/>
              <a:ea typeface="Calibri"/>
              <a:cs typeface="Calibri"/>
              <a:sym typeface="Calibri"/>
            </a:endParaRPr>
          </a:p>
        </p:txBody>
      </p:sp>
      <p:sp>
        <p:nvSpPr>
          <p:cNvPr id="146" name="Google Shape;146;p19"/>
          <p:cNvSpPr txBox="1"/>
          <p:nvPr/>
        </p:nvSpPr>
        <p:spPr>
          <a:xfrm>
            <a:off x="3865775" y="2567318"/>
            <a:ext cx="7881469" cy="3139281"/>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Nom-Prénom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Date de naissance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Lieu de naissance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Statut : </a:t>
            </a:r>
            <a:br>
              <a:rPr lang="fr-FR" sz="1800" b="1" i="0" u="none" strike="noStrike" cap="none" dirty="0">
                <a:solidFill>
                  <a:schemeClr val="dk2"/>
                </a:solidFill>
                <a:latin typeface="Calibri"/>
                <a:ea typeface="Calibri"/>
                <a:cs typeface="Calibri"/>
                <a:sym typeface="Calibri"/>
              </a:rPr>
            </a:br>
            <a:r>
              <a:rPr lang="fr-FR" sz="1800" b="1" i="0" u="none" strike="noStrike" cap="none" dirty="0">
                <a:solidFill>
                  <a:schemeClr val="dk2"/>
                </a:solidFill>
                <a:latin typeface="Calibri"/>
                <a:ea typeface="Calibri"/>
                <a:cs typeface="Calibri"/>
                <a:sym typeface="Calibri"/>
              </a:rPr>
              <a:t>☐ En recherche d’emploi       ☐ </a:t>
            </a:r>
            <a:r>
              <a:rPr lang="fr-FR" sz="1800" b="1" i="0" u="none" strike="noStrike" cap="none" dirty="0" err="1">
                <a:solidFill>
                  <a:schemeClr val="dk2"/>
                </a:solidFill>
                <a:latin typeface="Calibri"/>
                <a:ea typeface="Calibri"/>
                <a:cs typeface="Calibri"/>
                <a:sym typeface="Calibri"/>
              </a:rPr>
              <a:t>Salarié.e</a:t>
            </a:r>
            <a:r>
              <a:rPr lang="fr-FR" sz="1800" b="1" i="0" u="none" strike="noStrike" cap="none" dirty="0">
                <a:solidFill>
                  <a:schemeClr val="dk2"/>
                </a:solidFill>
                <a:latin typeface="Calibri"/>
                <a:ea typeface="Calibri"/>
                <a:cs typeface="Calibri"/>
                <a:sym typeface="Calibri"/>
              </a:rPr>
              <a:t>       ☐ </a:t>
            </a:r>
            <a:r>
              <a:rPr lang="fr-FR" sz="1800" b="1" i="0" u="none" strike="noStrike" cap="none" dirty="0" err="1">
                <a:solidFill>
                  <a:schemeClr val="dk2"/>
                </a:solidFill>
                <a:latin typeface="Calibri"/>
                <a:ea typeface="Calibri"/>
                <a:cs typeface="Calibri"/>
                <a:sym typeface="Calibri"/>
              </a:rPr>
              <a:t>Etudiant.e</a:t>
            </a:r>
            <a:r>
              <a:rPr lang="fr-FR" sz="1800" b="1" i="0" u="none" strike="noStrike" cap="none" dirty="0">
                <a:solidFill>
                  <a:schemeClr val="dk2"/>
                </a:solidFill>
                <a:latin typeface="Calibri"/>
                <a:ea typeface="Calibri"/>
                <a:cs typeface="Calibri"/>
                <a:sym typeface="Calibri"/>
              </a:rPr>
              <a:t>      ☐ Chef d’entreprise</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Autre, précisez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Adresse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Code postal : 		            Ville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Courriel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Téléphone :</a:t>
            </a:r>
            <a:endParaRPr dirty="0"/>
          </a:p>
          <a:p>
            <a:pPr marL="0" marR="0" lvl="0" indent="0" algn="l" rtl="0">
              <a:spcBef>
                <a:spcPts val="0"/>
              </a:spcBef>
              <a:spcAft>
                <a:spcPts val="0"/>
              </a:spcAft>
              <a:buNone/>
            </a:pPr>
            <a:endParaRPr sz="1800" b="0" i="0" u="none" strike="noStrike" cap="none" dirty="0">
              <a:solidFill>
                <a:schemeClr val="dk2"/>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B6D51680-D75D-0F39-8F62-2FF89FDC8E05}"/>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C910D93E-A658-D426-0F55-B6A09A5DD351}"/>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9533FB17-C02F-A107-6941-887C1627A95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8269" y="5580313"/>
            <a:ext cx="1388611" cy="105834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50"/>
        <p:cNvGrpSpPr/>
        <p:nvPr/>
      </p:nvGrpSpPr>
      <p:grpSpPr>
        <a:xfrm>
          <a:off x="0" y="0"/>
          <a:ext cx="0" cy="0"/>
          <a:chOff x="0" y="0"/>
          <a:chExt cx="0" cy="0"/>
        </a:xfrm>
      </p:grpSpPr>
      <p:sp>
        <p:nvSpPr>
          <p:cNvPr id="151" name="Google Shape;151;p20"/>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53" name="Google Shape;153;p20"/>
          <p:cNvSpPr/>
          <p:nvPr/>
        </p:nvSpPr>
        <p:spPr>
          <a:xfrm>
            <a:off x="-422831" y="96209"/>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chemeClr val="dk2"/>
              </a:buClr>
              <a:buSzPts val="1800"/>
              <a:buFont typeface="Calibri"/>
              <a:buNone/>
            </a:pPr>
            <a:r>
              <a:rPr lang="fr-FR" sz="1800" b="1" i="0" u="none" strike="noStrike" cap="none" dirty="0">
                <a:solidFill>
                  <a:schemeClr val="dk2"/>
                </a:solidFill>
                <a:latin typeface="Calibri"/>
                <a:ea typeface="Calibri"/>
                <a:cs typeface="Calibri"/>
                <a:sym typeface="Calibri"/>
              </a:rPr>
              <a:t>Slide Admin 4</a:t>
            </a:r>
            <a:endParaRPr sz="2400" b="0" i="0" u="none" strike="noStrike" cap="none" dirty="0">
              <a:solidFill>
                <a:schemeClr val="dk2"/>
              </a:solidFill>
              <a:latin typeface="Times New Roman"/>
              <a:ea typeface="Times New Roman"/>
              <a:cs typeface="Times New Roman"/>
              <a:sym typeface="Times New Roman"/>
            </a:endParaRPr>
          </a:p>
        </p:txBody>
      </p:sp>
      <p:sp>
        <p:nvSpPr>
          <p:cNvPr id="154" name="Google Shape;154;p20"/>
          <p:cNvSpPr txBox="1"/>
          <p:nvPr/>
        </p:nvSpPr>
        <p:spPr>
          <a:xfrm>
            <a:off x="3865775" y="1218116"/>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lt1"/>
                </a:solidFill>
                <a:latin typeface="Calibri"/>
                <a:ea typeface="Calibri"/>
                <a:cs typeface="Calibri"/>
                <a:sym typeface="Calibri"/>
              </a:rPr>
              <a:t>IDENTITÉ DES PORTEURS DE PROJET :   </a:t>
            </a:r>
            <a:endParaRPr sz="2000" b="1" i="0" u="none" strike="noStrike" cap="none" dirty="0">
              <a:solidFill>
                <a:schemeClr val="lt1"/>
              </a:solidFill>
              <a:latin typeface="Calibri"/>
              <a:ea typeface="Calibri"/>
              <a:cs typeface="Calibri"/>
              <a:sym typeface="Calibri"/>
            </a:endParaRPr>
          </a:p>
        </p:txBody>
      </p:sp>
      <p:sp>
        <p:nvSpPr>
          <p:cNvPr id="155" name="Google Shape;155;p20"/>
          <p:cNvSpPr txBox="1"/>
          <p:nvPr/>
        </p:nvSpPr>
        <p:spPr>
          <a:xfrm>
            <a:off x="3865775" y="1798508"/>
            <a:ext cx="7903394" cy="369332"/>
          </a:xfrm>
          <a:prstGeom prst="rect">
            <a:avLst/>
          </a:prstGeom>
          <a:solidFill>
            <a:schemeClr val="dk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a:solidFill>
                  <a:schemeClr val="lt1"/>
                </a:solidFill>
                <a:latin typeface="Calibri"/>
                <a:ea typeface="Calibri"/>
                <a:cs typeface="Calibri"/>
                <a:sym typeface="Calibri"/>
              </a:rPr>
              <a:t>PORTEUR DE PROJET 3 :   </a:t>
            </a:r>
            <a:endParaRPr sz="2000" b="1" i="0" u="none" strike="noStrike" cap="none">
              <a:solidFill>
                <a:schemeClr val="lt1"/>
              </a:solidFill>
              <a:latin typeface="Calibri"/>
              <a:ea typeface="Calibri"/>
              <a:cs typeface="Calibri"/>
              <a:sym typeface="Calibri"/>
            </a:endParaRPr>
          </a:p>
        </p:txBody>
      </p:sp>
      <p:sp>
        <p:nvSpPr>
          <p:cNvPr id="156" name="Google Shape;156;p20"/>
          <p:cNvSpPr txBox="1"/>
          <p:nvPr/>
        </p:nvSpPr>
        <p:spPr>
          <a:xfrm>
            <a:off x="3865775" y="2567318"/>
            <a:ext cx="7881469" cy="3139281"/>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Nom-Prénom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Date de naissance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Lieu de naissance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Statut : 	</a:t>
            </a:r>
            <a:br>
              <a:rPr lang="fr-FR" sz="1800" b="1" i="0" u="none" strike="noStrike" cap="none" dirty="0">
                <a:solidFill>
                  <a:schemeClr val="dk2"/>
                </a:solidFill>
                <a:latin typeface="Calibri"/>
                <a:ea typeface="Calibri"/>
                <a:cs typeface="Calibri"/>
                <a:sym typeface="Calibri"/>
              </a:rPr>
            </a:br>
            <a:r>
              <a:rPr lang="fr-FR" sz="1800" b="1" i="0" u="none" strike="noStrike" cap="none" dirty="0">
                <a:solidFill>
                  <a:schemeClr val="dk2"/>
                </a:solidFill>
                <a:latin typeface="Calibri"/>
                <a:ea typeface="Calibri"/>
                <a:cs typeface="Calibri"/>
                <a:sym typeface="Calibri"/>
              </a:rPr>
              <a:t>☐ En recherche d’emploi       ☐ </a:t>
            </a:r>
            <a:r>
              <a:rPr lang="fr-FR" sz="1800" b="1" i="0" u="none" strike="noStrike" cap="none" dirty="0" err="1">
                <a:solidFill>
                  <a:schemeClr val="dk2"/>
                </a:solidFill>
                <a:latin typeface="Calibri"/>
                <a:ea typeface="Calibri"/>
                <a:cs typeface="Calibri"/>
                <a:sym typeface="Calibri"/>
              </a:rPr>
              <a:t>Salarié.e</a:t>
            </a:r>
            <a:r>
              <a:rPr lang="fr-FR" sz="1800" b="1" i="0" u="none" strike="noStrike" cap="none" dirty="0">
                <a:solidFill>
                  <a:schemeClr val="dk2"/>
                </a:solidFill>
                <a:latin typeface="Calibri"/>
                <a:ea typeface="Calibri"/>
                <a:cs typeface="Calibri"/>
                <a:sym typeface="Calibri"/>
              </a:rPr>
              <a:t>       ☐ </a:t>
            </a:r>
            <a:r>
              <a:rPr lang="fr-FR" sz="1800" b="1" i="0" u="none" strike="noStrike" cap="none" dirty="0" err="1">
                <a:solidFill>
                  <a:schemeClr val="dk2"/>
                </a:solidFill>
                <a:latin typeface="Calibri"/>
                <a:ea typeface="Calibri"/>
                <a:cs typeface="Calibri"/>
                <a:sym typeface="Calibri"/>
              </a:rPr>
              <a:t>Etudiant.e</a:t>
            </a:r>
            <a:r>
              <a:rPr lang="fr-FR" sz="1800" b="1" i="0" u="none" strike="noStrike" cap="none" dirty="0">
                <a:solidFill>
                  <a:schemeClr val="dk2"/>
                </a:solidFill>
                <a:latin typeface="Calibri"/>
                <a:ea typeface="Calibri"/>
                <a:cs typeface="Calibri"/>
                <a:sym typeface="Calibri"/>
              </a:rPr>
              <a:t>      ☐ Chef d’entreprise</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 Autre, précisez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Adresse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Code postal : 		            Ville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Courriel :		                            </a:t>
            </a:r>
            <a:endParaRPr dirty="0"/>
          </a:p>
          <a:p>
            <a:pPr marL="0" marR="0" lvl="0" indent="0" algn="l" rtl="0">
              <a:spcBef>
                <a:spcPts val="0"/>
              </a:spcBef>
              <a:spcAft>
                <a:spcPts val="0"/>
              </a:spcAft>
              <a:buNone/>
            </a:pPr>
            <a:r>
              <a:rPr lang="fr-FR" sz="1800" b="1" i="0" u="none" strike="noStrike" cap="none" dirty="0">
                <a:solidFill>
                  <a:schemeClr val="dk2"/>
                </a:solidFill>
                <a:latin typeface="Calibri"/>
                <a:ea typeface="Calibri"/>
                <a:cs typeface="Calibri"/>
                <a:sym typeface="Calibri"/>
              </a:rPr>
              <a:t>Téléphone :</a:t>
            </a:r>
            <a:endParaRPr dirty="0"/>
          </a:p>
          <a:p>
            <a:pPr marL="0" marR="0" lvl="0" indent="0" algn="l" rtl="0">
              <a:spcBef>
                <a:spcPts val="0"/>
              </a:spcBef>
              <a:spcAft>
                <a:spcPts val="0"/>
              </a:spcAft>
              <a:buNone/>
            </a:pPr>
            <a:endParaRPr sz="1800" b="0" i="0" u="none" strike="noStrike" cap="none" dirty="0">
              <a:solidFill>
                <a:schemeClr val="dk2"/>
              </a:solidFill>
              <a:latin typeface="Calibri"/>
              <a:ea typeface="Calibri"/>
              <a:cs typeface="Calibri"/>
              <a:sym typeface="Calibri"/>
            </a:endParaRPr>
          </a:p>
        </p:txBody>
      </p:sp>
      <p:sp>
        <p:nvSpPr>
          <p:cNvPr id="2" name="Rectangle 1">
            <a:extLst>
              <a:ext uri="{FF2B5EF4-FFF2-40B4-BE49-F238E27FC236}">
                <a16:creationId xmlns:a16="http://schemas.microsoft.com/office/drawing/2014/main" id="{0C78B6EB-D8B7-7191-1896-A110AE9490C2}"/>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7151152F-E45F-8A4E-EBDB-79CEF8924A4D}"/>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B1FFE375-3C53-E8C1-EC8E-1A96257FCD6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5212" y="5657413"/>
            <a:ext cx="1388611" cy="105834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0"/>
        <p:cNvGrpSpPr/>
        <p:nvPr/>
      </p:nvGrpSpPr>
      <p:grpSpPr>
        <a:xfrm>
          <a:off x="0" y="0"/>
          <a:ext cx="0" cy="0"/>
          <a:chOff x="0" y="0"/>
          <a:chExt cx="0" cy="0"/>
        </a:xfrm>
      </p:grpSpPr>
      <p:sp>
        <p:nvSpPr>
          <p:cNvPr id="161" name="Google Shape;161;p21"/>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i="0" u="none" strike="noStrike" cap="none">
                <a:solidFill>
                  <a:srgbClr val="0C0C0C"/>
                </a:solidFill>
                <a:latin typeface="Calibri"/>
                <a:ea typeface="Calibri"/>
                <a:cs typeface="Calibri"/>
                <a:sym typeface="Calibri"/>
              </a:rPr>
              <a:t>  </a:t>
            </a:r>
            <a:r>
              <a:rPr lang="fr-FR" sz="3600" b="1" i="0" u="none" strike="noStrike" cap="none">
                <a:solidFill>
                  <a:srgbClr val="2F5496"/>
                </a:solidFill>
                <a:latin typeface="Calibri"/>
                <a:ea typeface="Calibri"/>
                <a:cs typeface="Calibri"/>
                <a:sym typeface="Calibri"/>
              </a:rPr>
              <a:t> </a:t>
            </a:r>
            <a:endParaRPr sz="3000" b="1" i="0" u="none" strike="noStrike" cap="none">
              <a:solidFill>
                <a:srgbClr val="EA8B00"/>
              </a:solidFill>
              <a:latin typeface="Calibri"/>
              <a:ea typeface="Calibri"/>
              <a:cs typeface="Calibri"/>
              <a:sym typeface="Calibri"/>
            </a:endParaRPr>
          </a:p>
        </p:txBody>
      </p:sp>
      <p:sp>
        <p:nvSpPr>
          <p:cNvPr id="163" name="Google Shape;163;p21"/>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a:t>
            </a:r>
            <a:endParaRPr sz="2400" b="0" i="0" u="none" strike="noStrike" cap="none">
              <a:solidFill>
                <a:srgbClr val="F7B225"/>
              </a:solidFill>
              <a:latin typeface="Times New Roman"/>
              <a:ea typeface="Times New Roman"/>
              <a:cs typeface="Times New Roman"/>
              <a:sym typeface="Times New Roman"/>
            </a:endParaRPr>
          </a:p>
        </p:txBody>
      </p:sp>
      <p:sp>
        <p:nvSpPr>
          <p:cNvPr id="164" name="Google Shape;164;p21"/>
          <p:cNvSpPr txBox="1"/>
          <p:nvPr/>
        </p:nvSpPr>
        <p:spPr>
          <a:xfrm>
            <a:off x="2930414" y="1617761"/>
            <a:ext cx="7992888" cy="369332"/>
          </a:xfrm>
          <a:prstGeom prst="rect">
            <a:avLst/>
          </a:prstGeom>
          <a:solidFill>
            <a:srgbClr val="F7B225"/>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800" b="1" i="0" u="none" strike="noStrike" cap="none" dirty="0">
                <a:solidFill>
                  <a:srgbClr val="323F4F"/>
                </a:solidFill>
                <a:latin typeface="Calibri"/>
                <a:ea typeface="Calibri"/>
                <a:cs typeface="Calibri"/>
                <a:sym typeface="Calibri"/>
              </a:rPr>
              <a:t>PARTIE 2 : PRÉSENTATION DU PROJET</a:t>
            </a:r>
            <a:endParaRPr dirty="0"/>
          </a:p>
        </p:txBody>
      </p:sp>
      <p:sp>
        <p:nvSpPr>
          <p:cNvPr id="165" name="Google Shape;165;p21"/>
          <p:cNvSpPr txBox="1"/>
          <p:nvPr/>
        </p:nvSpPr>
        <p:spPr>
          <a:xfrm>
            <a:off x="2930414" y="2397919"/>
            <a:ext cx="7992888" cy="2800726"/>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i="0" u="none" strike="noStrike" cap="none" dirty="0">
                <a:solidFill>
                  <a:srgbClr val="323F4F"/>
                </a:solidFill>
                <a:latin typeface="Calibri"/>
                <a:ea typeface="Calibri"/>
                <a:cs typeface="Calibri"/>
                <a:sym typeface="Calibri"/>
              </a:rPr>
              <a:t>Vous devez nous séduire selon le modèle proposé.</a:t>
            </a:r>
            <a:endParaRPr dirty="0"/>
          </a:p>
          <a:p>
            <a:pPr marL="0" marR="0" lvl="0" indent="0" algn="just" rtl="0">
              <a:spcBef>
                <a:spcPts val="0"/>
              </a:spcBef>
              <a:spcAft>
                <a:spcPts val="0"/>
              </a:spcAft>
              <a:buNone/>
            </a:pPr>
            <a:r>
              <a:rPr lang="fr-FR" sz="1800" b="1" dirty="0">
                <a:solidFill>
                  <a:srgbClr val="323F4F"/>
                </a:solidFill>
                <a:latin typeface="Calibri"/>
                <a:ea typeface="Calibri"/>
                <a:cs typeface="Calibri"/>
                <a:sym typeface="Calibri"/>
              </a:rPr>
              <a:t>Fixez vous pour objectif de nous faire comprendre votre projet, de nous démontrer qu’il est opportun, innovant et attractif </a:t>
            </a:r>
            <a:r>
              <a:rPr lang="fr-FR" sz="1800" b="1" dirty="0">
                <a:solidFill>
                  <a:srgbClr val="000000"/>
                </a:solidFill>
                <a:latin typeface="Calibri"/>
                <a:ea typeface="Calibri"/>
                <a:cs typeface="Calibri"/>
                <a:sym typeface="Calibri"/>
              </a:rPr>
              <a:t>!</a:t>
            </a:r>
            <a:endParaRPr dirty="0"/>
          </a:p>
          <a:p>
            <a:pPr marL="0" marR="0" lvl="0" indent="0" algn="just" rtl="0">
              <a:spcBef>
                <a:spcPts val="0"/>
              </a:spcBef>
              <a:spcAft>
                <a:spcPts val="0"/>
              </a:spcAft>
              <a:buNone/>
            </a:pPr>
            <a:endParaRPr sz="1800" b="1" dirty="0">
              <a:solidFill>
                <a:srgbClr val="323F4F"/>
              </a:solidFill>
              <a:latin typeface="Calibri"/>
              <a:ea typeface="Calibri"/>
              <a:cs typeface="Calibri"/>
              <a:sym typeface="Calibri"/>
            </a:endParaRPr>
          </a:p>
          <a:p>
            <a:pPr marL="0" marR="0" lvl="0" indent="0" algn="just" rtl="0">
              <a:spcBef>
                <a:spcPts val="0"/>
              </a:spcBef>
              <a:spcAft>
                <a:spcPts val="0"/>
              </a:spcAft>
              <a:buNone/>
            </a:pPr>
            <a:r>
              <a:rPr lang="fr-FR" sz="1800" b="1" u="sng" dirty="0">
                <a:solidFill>
                  <a:srgbClr val="323F4F"/>
                </a:solidFill>
                <a:latin typeface="Calibri"/>
                <a:ea typeface="Calibri"/>
                <a:cs typeface="Calibri"/>
                <a:sym typeface="Calibri"/>
              </a:rPr>
              <a:t>Remarque</a:t>
            </a:r>
            <a:r>
              <a:rPr lang="fr-FR" sz="1800" b="1" dirty="0">
                <a:solidFill>
                  <a:srgbClr val="323F4F"/>
                </a:solidFill>
                <a:latin typeface="Calibri"/>
                <a:ea typeface="Calibri"/>
                <a:cs typeface="Calibri"/>
                <a:sym typeface="Calibri"/>
              </a:rPr>
              <a:t> : </a:t>
            </a:r>
            <a:endParaRPr dirty="0">
              <a:solidFill>
                <a:srgbClr val="323F4F"/>
              </a:solidFill>
            </a:endParaRPr>
          </a:p>
          <a:p>
            <a:pPr marL="0" marR="0" lvl="0" indent="0" algn="just" rtl="0">
              <a:spcBef>
                <a:spcPts val="0"/>
              </a:spcBef>
              <a:spcAft>
                <a:spcPts val="0"/>
              </a:spcAft>
              <a:buNone/>
            </a:pPr>
            <a:r>
              <a:rPr lang="fr-FR" sz="1800" b="1" dirty="0">
                <a:solidFill>
                  <a:schemeClr val="dk2"/>
                </a:solidFill>
                <a:latin typeface="Calibri"/>
                <a:ea typeface="Calibri"/>
                <a:cs typeface="Calibri"/>
                <a:sym typeface="Calibri"/>
              </a:rPr>
              <a:t>- </a:t>
            </a:r>
            <a:r>
              <a:rPr lang="fr-FR" sz="1800" b="1" dirty="0">
                <a:solidFill>
                  <a:srgbClr val="323F4F"/>
                </a:solidFill>
                <a:latin typeface="Calibri"/>
                <a:ea typeface="Calibri"/>
                <a:cs typeface="Calibri"/>
                <a:sym typeface="Calibri"/>
              </a:rPr>
              <a:t>Il s’agit bien sûr d’un modèle de présentation qui doit être adapté à votre projet (sur le fond et sur la forme).</a:t>
            </a:r>
            <a:endParaRPr dirty="0"/>
          </a:p>
          <a:p>
            <a:pPr marL="0" marR="0" lvl="0" indent="0" algn="just" rtl="0">
              <a:spcBef>
                <a:spcPts val="0"/>
              </a:spcBef>
              <a:spcAft>
                <a:spcPts val="0"/>
              </a:spcAft>
              <a:buNone/>
            </a:pPr>
            <a:r>
              <a:rPr lang="fr-FR" sz="1800" b="1" dirty="0">
                <a:solidFill>
                  <a:srgbClr val="323F4F"/>
                </a:solidFill>
                <a:latin typeface="Calibri"/>
                <a:ea typeface="Calibri"/>
                <a:cs typeface="Calibri"/>
                <a:sym typeface="Calibri"/>
              </a:rPr>
              <a:t>- Fixez vous pour objectif de nous faire comprendre votre projet, son état d’avancement actuel ainsi que les prochaines étapes à franchir pour l’accélérer. </a:t>
            </a:r>
          </a:p>
          <a:p>
            <a:pPr marL="0" marR="0" lvl="0" indent="0" algn="just" rtl="0">
              <a:spcBef>
                <a:spcPts val="0"/>
              </a:spcBef>
              <a:spcAft>
                <a:spcPts val="0"/>
              </a:spcAft>
              <a:buNone/>
            </a:pPr>
            <a:endParaRPr lang="fr-FR" dirty="0"/>
          </a:p>
        </p:txBody>
      </p:sp>
      <p:sp>
        <p:nvSpPr>
          <p:cNvPr id="2" name="Rectangle 1">
            <a:extLst>
              <a:ext uri="{FF2B5EF4-FFF2-40B4-BE49-F238E27FC236}">
                <a16:creationId xmlns:a16="http://schemas.microsoft.com/office/drawing/2014/main" id="{FF94DB12-8DE6-7AB6-A21E-8E78E1BB63FA}"/>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BC923DBF-506C-A89F-CB4C-3DE41506C84A}"/>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12E86CDA-0C30-3919-FEFB-43EDD22816E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5303" y="5589190"/>
            <a:ext cx="1388611" cy="1058347"/>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9"/>
        <p:cNvGrpSpPr/>
        <p:nvPr/>
      </p:nvGrpSpPr>
      <p:grpSpPr>
        <a:xfrm>
          <a:off x="0" y="0"/>
          <a:ext cx="0" cy="0"/>
          <a:chOff x="0" y="0"/>
          <a:chExt cx="0" cy="0"/>
        </a:xfrm>
      </p:grpSpPr>
      <p:sp>
        <p:nvSpPr>
          <p:cNvPr id="170" name="Google Shape;170;p22"/>
          <p:cNvSpPr/>
          <p:nvPr/>
        </p:nvSpPr>
        <p:spPr>
          <a:xfrm>
            <a:off x="5975051" y="2567318"/>
            <a:ext cx="451085" cy="814390"/>
          </a:xfrm>
          <a:prstGeom prst="rect">
            <a:avLst/>
          </a:prstGeom>
          <a:noFill/>
          <a:ln>
            <a:noFill/>
          </a:ln>
          <a:effectLst>
            <a:outerShdw blurRad="76200" sy="23000" kx="1200000" algn="br" rotWithShape="0">
              <a:srgbClr val="000000">
                <a:alpha val="20000"/>
              </a:srgbClr>
            </a:outerShdw>
          </a:effectLst>
        </p:spPr>
        <p:txBody>
          <a:bodyPr spcFirstLastPara="1" wrap="square" lIns="68575" tIns="34275" rIns="68575" bIns="34275" anchor="t" anchorCtr="0">
            <a:noAutofit/>
          </a:bodyPr>
          <a:lstStyle/>
          <a:p>
            <a:pPr marL="0" marR="0" lvl="0" indent="0" algn="ctr" rtl="0">
              <a:lnSpc>
                <a:spcPct val="150000"/>
              </a:lnSpc>
              <a:spcBef>
                <a:spcPts val="0"/>
              </a:spcBef>
              <a:spcAft>
                <a:spcPts val="0"/>
              </a:spcAft>
              <a:buNone/>
            </a:pPr>
            <a:r>
              <a:rPr lang="fr-FR" sz="3600" b="1">
                <a:solidFill>
                  <a:srgbClr val="0C0C0C"/>
                </a:solidFill>
                <a:latin typeface="Calibri"/>
                <a:ea typeface="Calibri"/>
                <a:cs typeface="Calibri"/>
                <a:sym typeface="Calibri"/>
              </a:rPr>
              <a:t>  </a:t>
            </a:r>
            <a:r>
              <a:rPr lang="fr-FR" sz="3600" b="1">
                <a:solidFill>
                  <a:srgbClr val="2F5496"/>
                </a:solidFill>
                <a:latin typeface="Calibri"/>
                <a:ea typeface="Calibri"/>
                <a:cs typeface="Calibri"/>
                <a:sym typeface="Calibri"/>
              </a:rPr>
              <a:t> </a:t>
            </a:r>
            <a:endParaRPr sz="3000" b="1">
              <a:solidFill>
                <a:srgbClr val="EA8B00"/>
              </a:solidFill>
              <a:latin typeface="Calibri"/>
              <a:ea typeface="Calibri"/>
              <a:cs typeface="Calibri"/>
              <a:sym typeface="Calibri"/>
            </a:endParaRPr>
          </a:p>
        </p:txBody>
      </p:sp>
      <p:sp>
        <p:nvSpPr>
          <p:cNvPr id="172" name="Google Shape;172;p22"/>
          <p:cNvSpPr/>
          <p:nvPr/>
        </p:nvSpPr>
        <p:spPr>
          <a:xfrm>
            <a:off x="-120949" y="85198"/>
            <a:ext cx="12192000" cy="404640"/>
          </a:xfrm>
          <a:custGeom>
            <a:avLst/>
            <a:gdLst/>
            <a:ahLst/>
            <a:cxnLst/>
            <a:rect l="l" t="t" r="r" b="b"/>
            <a:pathLst>
              <a:path w="21600" h="21600" extrusionOk="0">
                <a:moveTo>
                  <a:pt x="0" y="0"/>
                </a:moveTo>
                <a:lnTo>
                  <a:pt x="21600" y="0"/>
                </a:lnTo>
                <a:lnTo>
                  <a:pt x="21600" y="21600"/>
                </a:lnTo>
                <a:lnTo>
                  <a:pt x="0" y="21600"/>
                </a:lnTo>
                <a:lnTo>
                  <a:pt x="0" y="0"/>
                </a:lnTo>
                <a:close/>
              </a:path>
            </a:pathLst>
          </a:custGeom>
          <a:noFill/>
          <a:ln>
            <a:noFill/>
          </a:ln>
        </p:spPr>
        <p:txBody>
          <a:bodyPr spcFirstLastPara="1" wrap="square" lIns="90000" tIns="46775" rIns="90000" bIns="46775" anchor="ctr" anchorCtr="0">
            <a:noAutofit/>
          </a:bodyPr>
          <a:lstStyle/>
          <a:p>
            <a:pPr marL="0" marR="0" lvl="0" indent="0" algn="r" rtl="0">
              <a:lnSpc>
                <a:spcPct val="100000"/>
              </a:lnSpc>
              <a:spcBef>
                <a:spcPts val="0"/>
              </a:spcBef>
              <a:spcAft>
                <a:spcPts val="0"/>
              </a:spcAft>
              <a:buClr>
                <a:srgbClr val="F7B225"/>
              </a:buClr>
              <a:buSzPts val="1800"/>
              <a:buFont typeface="Calibri"/>
              <a:buNone/>
            </a:pPr>
            <a:r>
              <a:rPr lang="fr-FR" sz="1800" b="1" i="0" u="none" strike="noStrike" cap="none">
                <a:solidFill>
                  <a:srgbClr val="F7B225"/>
                </a:solidFill>
                <a:latin typeface="Calibri"/>
                <a:ea typeface="Calibri"/>
                <a:cs typeface="Calibri"/>
                <a:sym typeface="Calibri"/>
              </a:rPr>
              <a:t>Slide Prez 1</a:t>
            </a:r>
            <a:endParaRPr sz="2400" b="0" i="0" u="none" strike="noStrike" cap="none">
              <a:solidFill>
                <a:srgbClr val="F7B225"/>
              </a:solidFill>
              <a:latin typeface="Times New Roman"/>
              <a:ea typeface="Times New Roman"/>
              <a:cs typeface="Times New Roman"/>
              <a:sym typeface="Times New Roman"/>
            </a:endParaRPr>
          </a:p>
        </p:txBody>
      </p:sp>
      <p:sp>
        <p:nvSpPr>
          <p:cNvPr id="173" name="Google Shape;173;p22"/>
          <p:cNvSpPr/>
          <p:nvPr/>
        </p:nvSpPr>
        <p:spPr>
          <a:xfrm>
            <a:off x="3428205" y="767947"/>
            <a:ext cx="8198292" cy="376318"/>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0">
            <a:noAutofit/>
          </a:bodyPr>
          <a:lstStyle/>
          <a:p>
            <a:pPr marL="0" marR="0" lvl="0" indent="0" algn="l" rtl="0">
              <a:lnSpc>
                <a:spcPct val="100000"/>
              </a:lnSpc>
              <a:spcBef>
                <a:spcPts val="0"/>
              </a:spcBef>
              <a:spcAft>
                <a:spcPts val="0"/>
              </a:spcAft>
              <a:buClr>
                <a:srgbClr val="323F4F"/>
              </a:buClr>
              <a:buSzPts val="1800"/>
              <a:buFont typeface="Calibri"/>
              <a:buNone/>
            </a:pPr>
            <a:r>
              <a:rPr lang="fr-FR" sz="1800" b="1" i="0" u="none" strike="noStrike" cap="none" dirty="0">
                <a:solidFill>
                  <a:srgbClr val="323F4F"/>
                </a:solidFill>
                <a:latin typeface="Calibri"/>
                <a:ea typeface="Calibri"/>
                <a:cs typeface="Calibri"/>
                <a:sym typeface="Calibri"/>
              </a:rPr>
              <a:t>LE PROJET</a:t>
            </a:r>
            <a:endParaRPr sz="1800" b="0" i="0" u="none" strike="noStrike" cap="none" dirty="0">
              <a:solidFill>
                <a:srgbClr val="323F4F"/>
              </a:solidFill>
              <a:latin typeface="Calibri"/>
              <a:ea typeface="Calibri"/>
              <a:cs typeface="Calibri"/>
              <a:sym typeface="Calibri"/>
            </a:endParaRPr>
          </a:p>
        </p:txBody>
      </p:sp>
      <p:sp>
        <p:nvSpPr>
          <p:cNvPr id="174" name="Google Shape;174;p22"/>
          <p:cNvSpPr txBox="1"/>
          <p:nvPr/>
        </p:nvSpPr>
        <p:spPr>
          <a:xfrm>
            <a:off x="3396694" y="1901946"/>
            <a:ext cx="8229803" cy="1477287"/>
          </a:xfrm>
          <a:prstGeom prst="rect">
            <a:avLst/>
          </a:prstGeom>
          <a:noFill/>
          <a:ln w="9525" cap="flat" cmpd="sng">
            <a:solidFill>
              <a:schemeClr val="dk2"/>
            </a:solidFill>
            <a:prstDash val="solid"/>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fr-FR" sz="1800" b="1" dirty="0">
                <a:solidFill>
                  <a:srgbClr val="323F4F"/>
                </a:solidFill>
                <a:latin typeface="Calibri"/>
                <a:ea typeface="Calibri"/>
                <a:cs typeface="Calibri"/>
                <a:sym typeface="Calibri"/>
              </a:rPr>
              <a:t>Il convient de décrire en quelques mots :</a:t>
            </a:r>
            <a:endParaRPr dirty="0"/>
          </a:p>
          <a:p>
            <a:pPr marL="0" marR="0" lvl="0" indent="0" algn="just" rtl="0">
              <a:spcBef>
                <a:spcPts val="0"/>
              </a:spcBef>
              <a:spcAft>
                <a:spcPts val="0"/>
              </a:spcAft>
              <a:buNone/>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Clr>
                <a:srgbClr val="323F4F"/>
              </a:buClr>
              <a:buSzPts val="1800"/>
              <a:buFont typeface="Noto Sans Symbols"/>
              <a:buChar char="❖"/>
            </a:pPr>
            <a:r>
              <a:rPr lang="fr-FR" sz="1800" b="1" dirty="0">
                <a:solidFill>
                  <a:srgbClr val="323F4F"/>
                </a:solidFill>
                <a:latin typeface="Calibri"/>
                <a:ea typeface="Calibri"/>
                <a:cs typeface="Calibri"/>
                <a:sym typeface="Calibri"/>
              </a:rPr>
              <a:t>Le concept innovant</a:t>
            </a:r>
            <a:endParaRPr dirty="0"/>
          </a:p>
          <a:p>
            <a:pPr marL="0" marR="0" lvl="0" indent="0" algn="just" rtl="0">
              <a:spcBef>
                <a:spcPts val="0"/>
              </a:spcBef>
              <a:spcAft>
                <a:spcPts val="0"/>
              </a:spcAft>
              <a:buNone/>
            </a:pPr>
            <a:endParaRPr sz="1800" b="1" dirty="0">
              <a:solidFill>
                <a:srgbClr val="323F4F"/>
              </a:solidFill>
              <a:latin typeface="Calibri"/>
              <a:ea typeface="Calibri"/>
              <a:cs typeface="Calibri"/>
              <a:sym typeface="Calibri"/>
            </a:endParaRPr>
          </a:p>
          <a:p>
            <a:pPr marL="285750" marR="0" lvl="0" indent="-285750" algn="just" rtl="0">
              <a:spcBef>
                <a:spcPts val="0"/>
              </a:spcBef>
              <a:spcAft>
                <a:spcPts val="0"/>
              </a:spcAft>
              <a:buClr>
                <a:srgbClr val="323F4F"/>
              </a:buClr>
              <a:buSzPts val="1800"/>
              <a:buFont typeface="Noto Sans Symbols"/>
              <a:buChar char="❖"/>
            </a:pPr>
            <a:r>
              <a:rPr lang="fr-FR" sz="1800" b="1" dirty="0">
                <a:solidFill>
                  <a:srgbClr val="323F4F"/>
                </a:solidFill>
                <a:latin typeface="Calibri"/>
                <a:ea typeface="Calibri"/>
                <a:cs typeface="Calibri"/>
                <a:sym typeface="Calibri"/>
              </a:rPr>
              <a:t>L’ambition du projet.</a:t>
            </a:r>
            <a:endParaRPr dirty="0"/>
          </a:p>
        </p:txBody>
      </p:sp>
      <p:sp>
        <p:nvSpPr>
          <p:cNvPr id="175" name="Google Shape;175;p22"/>
          <p:cNvSpPr/>
          <p:nvPr/>
        </p:nvSpPr>
        <p:spPr>
          <a:xfrm>
            <a:off x="5943942" y="4499678"/>
            <a:ext cx="5682555" cy="313673"/>
          </a:xfrm>
          <a:custGeom>
            <a:avLst/>
            <a:gdLst/>
            <a:ahLst/>
            <a:cxnLst/>
            <a:rect l="l" t="t" r="r" b="b"/>
            <a:pathLst>
              <a:path w="21600" h="21600" extrusionOk="0">
                <a:moveTo>
                  <a:pt x="0" y="0"/>
                </a:moveTo>
                <a:lnTo>
                  <a:pt x="21600" y="0"/>
                </a:lnTo>
                <a:lnTo>
                  <a:pt x="21600" y="21600"/>
                </a:lnTo>
                <a:lnTo>
                  <a:pt x="0" y="21600"/>
                </a:lnTo>
                <a:lnTo>
                  <a:pt x="0" y="0"/>
                </a:lnTo>
                <a:close/>
              </a:path>
            </a:pathLst>
          </a:custGeom>
          <a:solidFill>
            <a:srgbClr val="F7B225"/>
          </a:solidFill>
          <a:ln>
            <a:noFill/>
          </a:ln>
        </p:spPr>
        <p:txBody>
          <a:bodyPr spcFirstLastPara="1" wrap="square" lIns="90000" tIns="46775" rIns="90000" bIns="46775" anchor="t" anchorCtr="1">
            <a:noAutofit/>
          </a:bodyPr>
          <a:lstStyle/>
          <a:p>
            <a:pPr marL="0" marR="0" lvl="0" indent="0" algn="ctr" rtl="0">
              <a:spcBef>
                <a:spcPts val="0"/>
              </a:spcBef>
              <a:spcAft>
                <a:spcPts val="0"/>
              </a:spcAft>
              <a:buNone/>
            </a:pPr>
            <a:r>
              <a:rPr lang="fr-FR" sz="1400" b="1" dirty="0">
                <a:solidFill>
                  <a:srgbClr val="323F4F"/>
                </a:solidFill>
                <a:latin typeface="Calibri"/>
                <a:ea typeface="Calibri"/>
                <a:cs typeface="Calibri"/>
                <a:sym typeface="Calibri"/>
              </a:rPr>
              <a:t>Importance de rajouter du visuel : logo, images… </a:t>
            </a:r>
            <a:endParaRPr dirty="0"/>
          </a:p>
        </p:txBody>
      </p:sp>
      <p:sp>
        <p:nvSpPr>
          <p:cNvPr id="2" name="Rectangle 1">
            <a:extLst>
              <a:ext uri="{FF2B5EF4-FFF2-40B4-BE49-F238E27FC236}">
                <a16:creationId xmlns:a16="http://schemas.microsoft.com/office/drawing/2014/main" id="{4731B6B0-8811-B69A-EF61-538E49E13119}"/>
              </a:ext>
            </a:extLst>
          </p:cNvPr>
          <p:cNvSpPr/>
          <p:nvPr/>
        </p:nvSpPr>
        <p:spPr>
          <a:xfrm>
            <a:off x="315212" y="142240"/>
            <a:ext cx="2600708" cy="14588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a:extLst>
              <a:ext uri="{FF2B5EF4-FFF2-40B4-BE49-F238E27FC236}">
                <a16:creationId xmlns:a16="http://schemas.microsoft.com/office/drawing/2014/main" id="{6868B4E1-8CA2-13AE-4015-FE7CAC0F199B}"/>
              </a:ext>
            </a:extLst>
          </p:cNvPr>
          <p:cNvPicPr>
            <a:picLocks noChangeAspect="1"/>
          </p:cNvPicPr>
          <p:nvPr/>
        </p:nvPicPr>
        <p:blipFill>
          <a:blip r:embed="rId4"/>
          <a:stretch>
            <a:fillRect/>
          </a:stretch>
        </p:blipFill>
        <p:spPr>
          <a:xfrm>
            <a:off x="338269" y="142240"/>
            <a:ext cx="2328308" cy="1359356"/>
          </a:xfrm>
          <a:prstGeom prst="rect">
            <a:avLst/>
          </a:prstGeom>
        </p:spPr>
      </p:pic>
      <p:pic>
        <p:nvPicPr>
          <p:cNvPr id="4" name="Image 3">
            <a:extLst>
              <a:ext uri="{FF2B5EF4-FFF2-40B4-BE49-F238E27FC236}">
                <a16:creationId xmlns:a16="http://schemas.microsoft.com/office/drawing/2014/main" id="{A1798BAB-3D6E-6E11-11A6-7D5D65BE991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3353" y="5509291"/>
            <a:ext cx="1388611" cy="1058347"/>
          </a:xfrm>
          <a:prstGeom prst="rect">
            <a:avLst/>
          </a:prstGeom>
        </p:spPr>
      </p:pic>
    </p:spTree>
  </p:cSld>
  <p:clrMapOvr>
    <a:masterClrMapping/>
  </p:clrMapOvr>
</p:sld>
</file>

<file path=ppt/theme/theme1.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1688</Words>
  <Application>Microsoft Office PowerPoint</Application>
  <PresentationFormat>Grand écran</PresentationFormat>
  <Paragraphs>204</Paragraphs>
  <Slides>20</Slides>
  <Notes>20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20</vt:i4>
      </vt:variant>
    </vt:vector>
  </HeadingPairs>
  <TitlesOfParts>
    <vt:vector size="26" baseType="lpstr">
      <vt:lpstr>Arial</vt:lpstr>
      <vt:lpstr>Calibri</vt:lpstr>
      <vt:lpstr>Noto Sans Symbols</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Muriel</dc:creator>
  <cp:lastModifiedBy>INNOPC02</cp:lastModifiedBy>
  <cp:revision>18</cp:revision>
  <dcterms:modified xsi:type="dcterms:W3CDTF">2024-08-12T09:25:17Z</dcterms:modified>
</cp:coreProperties>
</file>